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p:sldMasterIdLst>
    <p:sldMasterId id="2147483648" r:id="rId1"/>
  </p:sldMasterIdLst>
  <p:notesMasterIdLst>
    <p:notesMasterId r:id="rId4"/>
  </p:notesMasterIdLst>
  <p:handoutMasterIdLst>
    <p:handoutMasterId r:id="rId33"/>
  </p:handoutMasterIdLst>
  <p:sldIdLst>
    <p:sldId id="256" r:id="rId3"/>
    <p:sldId id="286" r:id="rId5"/>
    <p:sldId id="258" r:id="rId6"/>
    <p:sldId id="408" r:id="rId7"/>
    <p:sldId id="354" r:id="rId8"/>
    <p:sldId id="261" r:id="rId9"/>
    <p:sldId id="292" r:id="rId10"/>
    <p:sldId id="293" r:id="rId11"/>
    <p:sldId id="262" r:id="rId12"/>
    <p:sldId id="264" r:id="rId13"/>
    <p:sldId id="332" r:id="rId14"/>
    <p:sldId id="334" r:id="rId15"/>
    <p:sldId id="389" r:id="rId16"/>
    <p:sldId id="273" r:id="rId17"/>
    <p:sldId id="274" r:id="rId18"/>
    <p:sldId id="277" r:id="rId19"/>
    <p:sldId id="295" r:id="rId20"/>
    <p:sldId id="289" r:id="rId21"/>
    <p:sldId id="311" r:id="rId22"/>
    <p:sldId id="336" r:id="rId23"/>
    <p:sldId id="339" r:id="rId24"/>
    <p:sldId id="338" r:id="rId25"/>
    <p:sldId id="337" r:id="rId26"/>
    <p:sldId id="341" r:id="rId27"/>
    <p:sldId id="344" r:id="rId28"/>
    <p:sldId id="355" r:id="rId29"/>
    <p:sldId id="343" r:id="rId30"/>
    <p:sldId id="385" r:id="rId31"/>
    <p:sldId id="386" r:id="rId32"/>
  </p:sldIdLst>
  <p:sldSz cx="12192000" cy="6858000"/>
  <p:notesSz cx="7103745" cy="10234295"/>
  <p:embeddedFontLst>
    <p:embeddedFont>
      <p:font typeface="DejaVu Math TeX Gyre" panose="02000503000000000000" charset="0"/>
      <p:regular r:id="rId37"/>
    </p:embeddedFont>
  </p:embeddedFontLst>
  <p:custDataLst>
    <p:tags r:id="rId38"/>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061" userDrawn="1">
          <p15:clr>
            <a:srgbClr val="A4A3A4"/>
          </p15:clr>
        </p15:guide>
        <p15:guide id="2" pos="380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90000"/>
    <a:srgbClr val="C9E9FE"/>
    <a:srgbClr val="02BED1"/>
    <a:srgbClr val="CAEAFF"/>
    <a:srgbClr val="B2B2B2"/>
    <a:srgbClr val="202020"/>
    <a:srgbClr val="323232"/>
    <a:srgbClr val="CC3300"/>
    <a:srgbClr val="CC0000"/>
    <a:srgbClr val="FF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480" autoAdjust="0"/>
    <p:restoredTop sz="86374"/>
  </p:normalViewPr>
  <p:slideViewPr>
    <p:cSldViewPr snapToGrid="0" showGuides="1">
      <p:cViewPr varScale="1">
        <p:scale>
          <a:sx n="127" d="100"/>
          <a:sy n="127" d="100"/>
        </p:scale>
        <p:origin x="1952" y="184"/>
      </p:cViewPr>
      <p:guideLst>
        <p:guide orient="horz" pos="2061"/>
        <p:guide pos="3802"/>
      </p:guideLst>
    </p:cSldViewPr>
  </p:slideViewPr>
  <p:outlineViewPr>
    <p:cViewPr>
      <p:scale>
        <a:sx n="33" d="100"/>
        <a:sy n="33" d="100"/>
      </p:scale>
      <p:origin x="0" y="0"/>
    </p:cViewPr>
  </p:outlineViewPr>
  <p:notesTextViewPr>
    <p:cViewPr>
      <p:scale>
        <a:sx n="3" d="2"/>
        <a:sy n="3" d="2"/>
      </p:scale>
      <p:origin x="0" y="0"/>
    </p:cViewPr>
  </p:notesTextViewPr>
  <p:gridSpacing cx="72000" cy="720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8" Type="http://schemas.openxmlformats.org/officeDocument/2006/relationships/tags" Target="tags/tag1.xml"/><Relationship Id="rId37" Type="http://schemas.openxmlformats.org/officeDocument/2006/relationships/font" Target="fonts/font1.fntdata"/><Relationship Id="rId36" Type="http://schemas.openxmlformats.org/officeDocument/2006/relationships/tableStyles" Target="tableStyles.xml"/><Relationship Id="rId35" Type="http://schemas.openxmlformats.org/officeDocument/2006/relationships/viewProps" Target="viewProps.xml"/><Relationship Id="rId34" Type="http://schemas.openxmlformats.org/officeDocument/2006/relationships/presProps" Target="presProps.xml"/><Relationship Id="rId33" Type="http://schemas.openxmlformats.org/officeDocument/2006/relationships/handoutMaster" Target="handoutMasters/handoutMaster1.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45"/>
            </a:lvl1pPr>
          </a:lstStyle>
          <a:p>
            <a:endParaRPr lang="zh-CN" altLang="en-US"/>
          </a:p>
        </p:txBody>
      </p:sp>
      <p:sp>
        <p:nvSpPr>
          <p:cNvPr id="3" name="日期占位符 2"/>
          <p:cNvSpPr>
            <a:spLocks noGrp="1"/>
          </p:cNvSpPr>
          <p:nvPr>
            <p:ph type="dt" sz="quarter" idx="1"/>
          </p:nvPr>
        </p:nvSpPr>
        <p:spPr>
          <a:xfrm>
            <a:off x="4023812" y="0"/>
            <a:ext cx="3078290" cy="513492"/>
          </a:xfrm>
          <a:prstGeom prst="rect">
            <a:avLst/>
          </a:prstGeom>
        </p:spPr>
        <p:txBody>
          <a:bodyPr vert="horz" lIns="91440" tIns="45720" rIns="91440" bIns="45720" rtlCol="0"/>
          <a:lstStyle>
            <a:lvl1pPr algn="r">
              <a:defRPr sz="1245"/>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9720804"/>
            <a:ext cx="3078290" cy="513491"/>
          </a:xfrm>
          <a:prstGeom prst="rect">
            <a:avLst/>
          </a:prstGeom>
        </p:spPr>
        <p:txBody>
          <a:bodyPr vert="horz" lIns="91440" tIns="45720" rIns="91440" bIns="45720" rtlCol="0" anchor="b"/>
          <a:lstStyle>
            <a:lvl1pPr algn="l">
              <a:defRPr sz="1245"/>
            </a:lvl1pPr>
          </a:lstStyle>
          <a:p>
            <a:endParaRPr lang="zh-CN" altLang="en-US"/>
          </a:p>
        </p:txBody>
      </p:sp>
      <p:sp>
        <p:nvSpPr>
          <p:cNvPr id="5" name="灯片编号占位符 4"/>
          <p:cNvSpPr>
            <a:spLocks noGrp="1"/>
          </p:cNvSpPr>
          <p:nvPr>
            <p:ph type="sldNum" sz="quarter" idx="3"/>
          </p:nvPr>
        </p:nvSpPr>
        <p:spPr>
          <a:xfrm>
            <a:off x="4023812" y="9720804"/>
            <a:ext cx="3078290" cy="513491"/>
          </a:xfrm>
          <a:prstGeom prst="rect">
            <a:avLst/>
          </a:prstGeom>
        </p:spPr>
        <p:txBody>
          <a:bodyPr vert="horz" lIns="91440" tIns="45720" rIns="91440" bIns="45720" rtlCol="0" anchor="b"/>
          <a:lstStyle>
            <a:lvl1pPr algn="r">
              <a:defRPr sz="1245"/>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163" cy="512763"/>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4313" y="0"/>
            <a:ext cx="3078162" cy="512763"/>
          </a:xfrm>
          <a:prstGeom prst="rect">
            <a:avLst/>
          </a:prstGeom>
        </p:spPr>
        <p:txBody>
          <a:bodyPr vert="horz" lIns="91440" tIns="45720" rIns="91440" bIns="45720" rtlCol="0"/>
          <a:lstStyle>
            <a:lvl1pPr algn="r">
              <a:defRPr sz="1200"/>
            </a:lvl1pPr>
          </a:lstStyle>
          <a:p>
            <a:fld id="{D6C8D182-E4C8-4120-9249-FC9774456FF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482600" y="1279525"/>
            <a:ext cx="6140450" cy="34544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1200" y="4926013"/>
            <a:ext cx="5683250" cy="4029075"/>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9721850"/>
            <a:ext cx="3078163" cy="512763"/>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4313" y="9721850"/>
            <a:ext cx="3078162" cy="512763"/>
          </a:xfrm>
          <a:prstGeom prst="rect">
            <a:avLst/>
          </a:prstGeom>
        </p:spPr>
        <p:txBody>
          <a:bodyPr vert="horz" lIns="91440" tIns="45720" rIns="91440" bIns="45720" rtlCol="0" anchor="b"/>
          <a:lstStyle>
            <a:lvl1pPr algn="r">
              <a:defRPr sz="1200"/>
            </a:lvl1pPr>
          </a:lstStyle>
          <a:p>
            <a:fld id="{85D0DACE-38E0-42D2-9336-2B707D34BC6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a:t>We are going to talk about</a:t>
            </a:r>
            <a:endParaRPr kumimoji="1" lang="en-US" altLang="zh-CN"/>
          </a:p>
          <a:p>
            <a:endParaRPr kumimoji="1" lang="en-US" altLang="zh-CN"/>
          </a:p>
          <a:p>
            <a:r>
              <a:rPr kumimoji="1" lang="en-US" altLang="zh-CN"/>
              <a:t>If I have a dataset, how can I tell how much of my dataset you used in your model’s training set?</a:t>
            </a:r>
            <a:endParaRPr kumimoji="1" lang="en-US" altLang="zh-CN"/>
          </a:p>
          <a:p>
            <a:r>
              <a:rPr kumimoji="1" lang="en-US" altLang="zh-CN"/>
              <a:t>advisor</a:t>
            </a:r>
            <a:endParaRPr kumimoji="1" lang="en-US" altLang="zh-CN"/>
          </a:p>
          <a:p>
            <a:endParaRPr kumimoji="1" lang="en-US" altLang="zh-CN"/>
          </a:p>
          <a:p>
            <a:r>
              <a:rPr kumimoji="1" lang="en-US" altLang="zh-CN"/>
              <a:t>zah-REEF-zah-’deh</a:t>
            </a:r>
            <a:endParaRPr kumimoji="1" lang="en-US" altLang="zh-CN"/>
          </a:p>
        </p:txBody>
      </p:sp>
      <p:sp>
        <p:nvSpPr>
          <p:cNvPr id="4" name="灯片编号占位符 3"/>
          <p:cNvSpPr>
            <a:spLocks noGrp="1"/>
          </p:cNvSpPr>
          <p:nvPr>
            <p:ph type="sldNum" sz="quarter" idx="5"/>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r>
              <a:rPr lang="en-US">
                <a:sym typeface="+mn-ea"/>
              </a:rPr>
              <a:t>As an insepctor (or dataset owner), we only have query [question + ry] access to the target model, and knowledge of our own dataset and the training algorithm</a:t>
            </a:r>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r>
              <a:rPr lang="en-US">
                <a:sym typeface="+mn-ea"/>
              </a:rPr>
              <a:t>To evaluate, we measure how far our prediction is from the true usage proportion, in the worst case over all possible p, </a:t>
            </a:r>
            <a:endParaRPr lang="en-US">
              <a:sym typeface="+mn-ea"/>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r>
              <a:rPr lang="en-US"/>
              <a:t>Since even under the same p, the subset selection can vary across trials, we take the expectation to capture this randomness.</a:t>
            </a:r>
            <a:r>
              <a:rPr lang="en-US">
                <a:sym typeface="+mn-ea"/>
              </a:rPr>
              <a:t> (which then leads to the </a:t>
            </a:r>
            <a:r>
              <a:rPr lang="en-US">
                <a:sym typeface="+mn-ea"/>
              </a:rPr>
              <a:t>maximum mean absolute error). Our goal is to develop an algorithm to minimize this whole term.</a:t>
            </a:r>
            <a:endParaRPr lang="en-US"/>
          </a:p>
          <a:p>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r>
              <a:rPr lang="en-US"/>
              <a:t>- So we know the problem and why it matters — but how do we infer the usage proportion?</a:t>
            </a:r>
            <a:endParaRPr lang="en-US"/>
          </a:p>
          <a:p>
            <a:r>
              <a:rPr lang="en-US"/>
              <a:t>- The first idea that probably comes to mind is to guess each point’s membership (e.g., using MIA) and just aggregate.</a:t>
            </a:r>
            <a:endParaRPr lang="en-US"/>
          </a:p>
          <a:p>
            <a:r>
              <a:rPr lang="en-US"/>
              <a:t>But as we’ll see, this turns out to be a bad idea, because membership predictions always carry some unavoidable error due to randomness in the </a:t>
            </a:r>
            <a:r>
              <a:rPr lang="en-US">
                <a:sym typeface="+mn-ea"/>
              </a:rPr>
              <a:t>training algorithm</a:t>
            </a:r>
            <a:r>
              <a:rPr lang="en-US"/>
              <a:t>.</a:t>
            </a:r>
            <a:endParaRPr lang="en-US"/>
          </a:p>
          <a:p>
            <a:endParaRPr lang="en-US"/>
          </a:p>
          <a:p>
            <a:endParaRPr lang="en-US"/>
          </a:p>
          <a:p>
            <a:endParaRPr lang="en-US"/>
          </a:p>
          <a:p>
            <a:endParaRPr lang="en-US"/>
          </a:p>
          <a:p>
            <a:endParaRPr lang="en-US"/>
          </a:p>
          <a:p>
            <a:endParaRPr lang="en-US"/>
          </a:p>
          <a:p>
            <a:endParaRPr lang="en-US"/>
          </a:p>
          <a:p>
            <a:endParaRPr lang="en-US"/>
          </a:p>
          <a:p>
            <a:endParaRPr lang="en-US"/>
          </a:p>
          <a:p>
            <a:endParaRPr lang="en-US"/>
          </a:p>
          <a:p>
            <a:endParaRPr lang="en-US"/>
          </a:p>
          <a:p>
            <a:r>
              <a:rPr lang="en-US"/>
              <a:t>the proportion $p(\mathbf{m}) = \frac{1}{|X|}\sum_{i=1}^{|X|} m_i $ is a value that varies across trials due to the randomness in the sampling process.</a:t>
            </a:r>
            <a:br>
              <a:rPr lang="en-US"/>
            </a:br>
            <a:r>
              <a:rPr lang="en-US"/>
              <a:t>The best we can do is to construct a reliable estimator that is accurate (in expectation) across random trials</a:t>
            </a:r>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r>
              <a:rPr lang="en-US">
                <a:sym typeface="+mn-ea"/>
              </a:rPr>
              <a:t>- In other words, each guess is noisy: when we predict a point to be a member, it could come from either a False positive or a True positive case. </a:t>
            </a:r>
            <a:r>
              <a:rPr lang="en-US">
                <a:sym typeface="+mn-ea"/>
              </a:rPr>
              <a:t>— but what we really care about is counting only the true members (that is the probability of x_i being a true member, gamma_i), and these two are unequal in most regimes.</a:t>
            </a:r>
            <a:endParaRPr lang="en-US"/>
          </a:p>
          <a:p>
            <a:r>
              <a:rPr lang="en-US">
                <a:sym typeface="+mn-ea"/>
              </a:rPr>
              <a:t>- So when we naively aggregate these predictions, the result is biased </a:t>
            </a:r>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r>
              <a:rPr lang="en-US"/>
              <a:t>To isolate the actual membership from the noisy guesses, we debias each prediction (by reordering the previous formula). This gives us a new estimator.</a:t>
            </a:r>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r>
              <a:rPr lang="en-US"/>
              <a:t>The next question is: how do we estimate these errors?</a:t>
            </a:r>
            <a:endParaRPr lang="en-US"/>
          </a:p>
          <a:p>
            <a:endParaRPr lang="en-US"/>
          </a:p>
          <a:p>
            <a:r>
              <a:rPr lang="en-US"/>
              <a:t>For sure, we can estimate the ROC curve by shadow training, that is using reference models trained on the target dataset to simulate the behavior of target model— which, by the way, could reuse the same models used for launching MIAs.</a:t>
            </a:r>
            <a:endParaRPr lang="en-US"/>
          </a:p>
          <a:p>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r>
              <a:rPr lang="en-US">
                <a:sym typeface="+mn-ea"/>
              </a:rPr>
              <a:t>- But even if we can approximate the ROC, each attack has TPR/FPR trade-off. </a:t>
            </a:r>
            <a:r>
              <a:rPr lang="en-US">
                <a:sym typeface="+mn-ea"/>
              </a:rPr>
              <a:t>(e.g., MIA using different threshold)</a:t>
            </a:r>
            <a:r>
              <a:rPr lang="en-US">
                <a:sym typeface="+mn-ea"/>
              </a:rPr>
              <a:t> Which ones should we use to debias?</a:t>
            </a:r>
            <a:endParaRPr lang="en-US"/>
          </a:p>
          <a:p>
            <a:r>
              <a:rPr lang="en-US"/>
              <a:t>- Here, we choose the TPR and FPR at the attack that maximizes utility (TPR minus FPR) since this minimizes the variance of our estimator (p hat).</a:t>
            </a:r>
            <a:endParaRPr lang="en-US"/>
          </a:p>
          <a:p>
            <a:r>
              <a:rPr lang="en-US"/>
              <a:t>- Then, the full process is: we apply this attack to predict membership for each record, estimate the corresponding TPR and FPR on reference models with the same attack, debias each guess, and then aggregate.</a:t>
            </a:r>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r>
              <a:rPr lang="en-US">
                <a:sym typeface="+mn-ea"/>
              </a:rPr>
              <a:t>Alright, so the last question in this presnetation: how good is our new estimator?</a:t>
            </a:r>
            <a:endParaRPr lang="en-US">
              <a:sym typeface="+mn-ea"/>
            </a:endParaRPr>
          </a:p>
          <a:p>
            <a:r>
              <a:rPr lang="en-US"/>
              <a:t>- We can prove that if each record in the target dataset is independently included with some probability \(\gamma_i\), then our estimator p hat is unbiased for the expected inclusion proportion.</a:t>
            </a:r>
            <a:endParaRPr lang="en-US"/>
          </a:p>
          <a:p>
            <a:r>
              <a:rPr lang="en-US"/>
              <a:t>- What does this mean? It means, </a:t>
            </a:r>
            <a:r>
              <a:rPr lang="en-US">
                <a:sym typeface="+mn-ea"/>
              </a:rPr>
              <a:t>for </a:t>
            </a:r>
            <a:r>
              <a:rPr lang="en-US">
                <a:sym typeface="+mn-ea"/>
              </a:rPr>
              <a:t>most of the common scenarios like uniform sampling, sampling without replacement, or sampling based on data values or clusters, our estimator is quite good.</a:t>
            </a:r>
            <a:endParaRPr lang="en-US">
              <a:sym typeface="+mn-ea"/>
            </a:endParaRPr>
          </a:p>
          <a:p>
            <a:r>
              <a:rPr lang="en-US"/>
              <a:t>- What if the sampling is NOT independent? That makes things extremely challenging because as inspectors, we have no way of knowing what kinds of correlations might exist in how the data was used. But, as we’ll see later, empirically, even under practical correlated sampling — like contiguous sampling — our method still works well.</a:t>
            </a:r>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r>
              <a:rPr lang="en-US">
                <a:sym typeface="+mn-ea"/>
              </a:rPr>
              <a:t>Just to briefly illustrate the effectiveness of our method — under image classification tasks with sampling without replacement and using </a:t>
            </a:r>
            <a:r>
              <a:rPr lang="en-US">
                <a:sym typeface="+mn-ea"/>
              </a:rPr>
              <a:t>maximum mean absolute error as the metrics</a:t>
            </a:r>
            <a:r>
              <a:rPr lang="en-US">
                <a:sym typeface="+mn-ea"/>
              </a:rPr>
              <a:t>,</a:t>
            </a:r>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r>
              <a:rPr lang="en-US"/>
              <a:t>- People care about dataset usage for many reasons.</a:t>
            </a:r>
            <a:endParaRPr lang="en-US"/>
          </a:p>
          <a:p>
            <a:r>
              <a:rPr lang="en-US"/>
              <a:t>- For exmaple, copyright. If a model is trained on someone’s creative work without permission, that’s a serious issue. We’re already seeing lawsuits — like the one from The New York Times against OpenAI — claiming their articles were used without consent. It’s not just about money, but about who gets to control how their content is used.</a:t>
            </a:r>
            <a:endParaRPr lang="en-US"/>
          </a:p>
          <a:p>
            <a:r>
              <a:rPr lang="en-US"/>
              <a:t>- Privacy is also a big deal. If a dataset includes sensitive information, such as names, addresses, private messages, people definitely don’t want that turned into part of a model. Because models can leak.</a:t>
            </a:r>
            <a:endParaRPr lang="en-US"/>
          </a:p>
          <a:p>
            <a:r>
              <a:rPr lang="en-US"/>
              <a:t>- Third, transparency. People want to know what went into these models. Are there sources of bias? Was the data scraped responsibly? Beyond that, many places now have legal requirements for data transparency</a:t>
            </a:r>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r>
              <a:rPr lang="en-US"/>
              <a:t>Just to briefly illustrate the effectiveness of our method — under image classification tasks with sampling without replacement and using </a:t>
            </a:r>
            <a:r>
              <a:rPr lang="en-US">
                <a:sym typeface="+mn-ea"/>
              </a:rPr>
              <a:t>maximum mean absolute error as the metrics</a:t>
            </a:r>
            <a:r>
              <a:rPr lang="en-US"/>
              <a:t>, we achieve less than 0.1 maximum error across all proportions, even when using just one reference model. </a:t>
            </a:r>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r>
              <a:rPr lang="en-US"/>
              <a:t>Compared with the </a:t>
            </a:r>
            <a:r>
              <a:rPr lang="en-US">
                <a:sym typeface="+mn-ea"/>
              </a:rPr>
              <a:t>naive MIA-based aggregation methods, t</a:t>
            </a:r>
            <a:r>
              <a:rPr lang="en-US"/>
              <a:t>hat’s about 2 to 4 times smaller in most cases.</a:t>
            </a:r>
            <a:endParaRPr lang="en-US"/>
          </a:p>
          <a:p>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r>
              <a:rPr lang="en-US"/>
              <a:t>We also compare against MLE-based baselines. MLE estimates the p by comparing the target model's output [pause] to the distribution of outputs </a:t>
            </a:r>
            <a:r>
              <a:rPr lang="en-US">
                <a:sym typeface="+mn-ea"/>
              </a:rPr>
              <a:t>[pause] </a:t>
            </a:r>
            <a:r>
              <a:rPr lang="en-US"/>
              <a:t>from models trained on different proportions, and picking the most likely one. These serve as idealized baselines when given extra information of the candidate proportions, sampling strategy, and enough reference models to accurately estimate the distributions.</a:t>
            </a:r>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r>
              <a:rPr lang="en-US">
                <a:sym typeface="+mn-ea"/>
              </a:rPr>
              <a:t>Even though the MLE baseline uses extra information that our method doesn’t use , our method achieves comparable performance while requiring 80 to 300 times less compute.</a:t>
            </a:r>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r>
              <a:rPr lang="en-US"/>
              <a:t>To summarize, our method is way better than all other baselines under all scenarios</a:t>
            </a:r>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r>
              <a:rPr lang="en-US"/>
              <a:t>- We also conducted a case study on quantifying book copyright infringement — to demonstrate that 1) our method applies to text data and language models, and 2) more importantly, to show its effectiveness under practical, correlated sampling.</a:t>
            </a:r>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r>
              <a:rPr lang="en-US"/>
              <a:t>- We only use 50 new books from the BookMIA dataset, all of which are first editioned from 2023 and were not seen by our model (GPT-2). We split them into protected books and population pool to ensure that there is no clear distributional shift between members and non-members caused by the publication date.</a:t>
            </a:r>
            <a:endParaRPr lang="en-US"/>
          </a:p>
          <a:p>
            <a:r>
              <a:rPr lang="en-US"/>
              <a:t>- We evaluate varying degrees of data usage, where each time a proportion of text is sampled as a contiguous segment from the protected books. </a:t>
            </a:r>
            <a:endParaRPr lang="en-US"/>
          </a:p>
          <a:p>
            <a:r>
              <a:rPr lang="en-US"/>
              <a:t>- We can see that, although the task is much more challenging, our method still performs best — and significantly outperforms all other baselines.</a:t>
            </a:r>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pPr marL="0" algn="l">
              <a:lnSpc>
                <a:spcPct val="100000"/>
              </a:lnSpc>
              <a:buClrTx/>
              <a:buSzTx/>
              <a:buFontTx/>
            </a:pPr>
            <a:r>
              <a:rPr lang="en-US" b="1">
                <a:solidFill>
                  <a:schemeClr val="accent2"/>
                </a:solidFill>
                <a:sym typeface="+mn-ea"/>
              </a:rPr>
              <a:t>Scan the QR code to try DUCI in Privacy Meter!</a:t>
            </a:r>
            <a:br>
              <a:rPr lang="en-US" b="1">
                <a:solidFill>
                  <a:schemeClr val="accent2"/>
                </a:solidFill>
                <a:sym typeface="+mn-ea"/>
              </a:rPr>
            </a:br>
            <a:r>
              <a:rPr lang="en-US" b="1">
                <a:solidFill>
                  <a:schemeClr val="accent2"/>
                </a:solidFill>
                <a:sym typeface="+mn-ea"/>
              </a:rPr>
              <a:t>Thanks and I’m happy to take any question</a:t>
            </a:r>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r>
              <a:rPr lang="en-US"/>
              <a:t>But there’s a catch. While our estimator is unbiased, it’s not always efficient AND accurate.  </a:t>
            </a:r>
            <a:endParaRPr lang="en-US"/>
          </a:p>
          <a:p>
            <a:endParaRPr lang="en-US"/>
          </a:p>
          <a:p>
            <a:r>
              <a:rPr lang="en-US"/>
              <a:t>Because we estimate TPR and FPR for each individual record, which introduces a sampling error of order 1 over square root of N, where \(N\) is the number of reference models.</a:t>
            </a:r>
            <a:endParaRPr lang="en-US"/>
          </a:p>
          <a:p>
            <a:r>
              <a:rPr lang="en-US"/>
              <a:t>So if we only use, say, a single reference model, the error can be quite large.</a:t>
            </a:r>
            <a:endParaRPr lang="en-US"/>
          </a:p>
          <a:p>
            <a:endParaRPr lang="en-US"/>
          </a:p>
          <a:p>
            <a:r>
              <a:rPr lang="en-US"/>
              <a:t>To fix this, we propose estimating and debiasing over groups of samples instead of individually.</a:t>
            </a:r>
            <a:endParaRPr lang="en-US"/>
          </a:p>
          <a:p>
            <a:r>
              <a:rPr lang="en-US"/>
              <a:t>This reduces the sampling error by a factor that scales with the dataset size — and importantly, unbiased as long as the error term here is zero.</a:t>
            </a:r>
            <a:endParaRPr lang="en-US"/>
          </a:p>
          <a:p>
            <a:endParaRPr lang="en-US"/>
          </a:p>
          <a:p>
            <a:r>
              <a:rPr lang="en-US"/>
              <a:t>That is, we can have accurate dataset-level debiasing for many practical sampling methods — like sampling without replacement or i.i.d. Poisson sampling.</a:t>
            </a:r>
            <a:endParaRPr lang="en-US"/>
          </a:p>
          <a:p>
            <a:r>
              <a:rPr lang="en-US"/>
              <a:t>And </a:t>
            </a:r>
            <a:r>
              <a:rPr lang="en-US">
                <a:sym typeface="+mn-ea"/>
              </a:rPr>
              <a:t>group-level debiasing </a:t>
            </a:r>
            <a:r>
              <a:rPr lang="en-US"/>
              <a:t>for more structured sampling</a:t>
            </a:r>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r>
              <a:rPr lang="en-US">
                <a:sym typeface="+mn-ea"/>
              </a:rPr>
              <a:t>There’s a large body of literature on the dataset usage problem, but most existing approaches—whether explicitly stated or not—are designed to give binary decisions They usually compute ...</a:t>
            </a:r>
            <a:endParaRPr lang="en-US">
              <a:sym typeface="+mn-ea"/>
            </a:endParaRPr>
          </a:p>
          <a:p>
            <a:endParaRPr lang="en-US">
              <a:sym typeface="+mn-ea"/>
            </a:endParaRPr>
          </a:p>
          <a:p>
            <a:r>
              <a:rPr lang="en-US">
                <a:sym typeface="+mn-ea"/>
              </a:rPr>
              <a:t>However, Dataset usage is not all-or-nothing. In practice, people usually use parts of datasets, not the whole thing. So instead of a yes-or-no answer, we need to know **how much** was used — that’s what really matters. </a:t>
            </a:r>
            <a:endParaRPr lang="en-US">
              <a:sym typeface="+mn-ea"/>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r>
              <a:rPr lang="en-US">
                <a:sym typeface="+mn-ea"/>
              </a:rPr>
              <a:t>There’s a large body of literature on the dataset usage problem, but most existing approaches—whether explicitly stated or not—are designed to give binary decisions They usually compute ...</a:t>
            </a:r>
            <a:endParaRPr lang="en-US">
              <a:sym typeface="+mn-ea"/>
            </a:endParaRPr>
          </a:p>
          <a:p>
            <a:endParaRPr lang="en-US">
              <a:sym typeface="+mn-ea"/>
            </a:endParaRPr>
          </a:p>
          <a:p>
            <a:r>
              <a:rPr lang="en-US">
                <a:sym typeface="+mn-ea"/>
              </a:rPr>
              <a:t>However, Dataset usage is not all-or-nothing. In practice, people usually use parts of datasets, not the whole thing. So instead of a yes-or-no answer, we need to know **how much** was used — that’s what really matters. </a:t>
            </a:r>
            <a:endParaRPr lang="en-US">
              <a:sym typeface="+mn-ea"/>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r>
              <a:rPr lang="en-US">
                <a:sym typeface="+mn-ea"/>
              </a:rPr>
              <a:t>And this isn’t just theory. </a:t>
            </a:r>
            <a:endParaRPr lang="en-US">
              <a:sym typeface="+mn-ea"/>
            </a:endParaRPr>
          </a:p>
          <a:p>
            <a:r>
              <a:rPr lang="en-US">
                <a:sym typeface="+mn-ea"/>
              </a:rPr>
              <a:t>For example, according to the U.S. Copyright Act, the portion used — along with the nature of the copyrighted work — plays a key role in deciding whether something counts as fair use or infringement.</a:t>
            </a:r>
            <a:endParaRPr lang="en-US">
              <a:sym typeface="+mn-ea"/>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r>
              <a:rPr lang="en-US">
                <a:sym typeface="+mn-ea"/>
              </a:rPr>
              <a:t>Solving this binary problem is not actually solving the dataset usage inference problem, and is unreliable.</a:t>
            </a:r>
            <a:endParaRPr lang="en-US">
              <a:sym typeface="+mn-ea"/>
            </a:endParaRPr>
          </a:p>
          <a:p>
            <a:endParaRPr lang="en-US"/>
          </a:p>
          <a:p>
            <a:r>
              <a:rPr lang="en-US">
                <a:sym typeface="+mn-ea"/>
              </a:rPr>
              <a:t>Prior works can perfectly predict the 0-1 binary utilization, but they appear to be fragile under the partial utilization.</a:t>
            </a:r>
            <a:endParaRPr lang="en-US"/>
          </a:p>
          <a:p>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r>
              <a:rPr lang="en-US">
                <a:sym typeface="+mn-ea"/>
              </a:rPr>
              <a:t>We next show that solving this binary problem is not actually solving the dataset usage inference problem, and is unreliable.</a:t>
            </a:r>
            <a:endParaRPr lang="en-US">
              <a:sym typeface="+mn-ea"/>
            </a:endParaRPr>
          </a:p>
          <a:p>
            <a:endParaRPr lang="en-US"/>
          </a:p>
          <a:p>
            <a:r>
              <a:rPr lang="en-US">
                <a:sym typeface="+mn-ea"/>
              </a:rPr>
              <a:t>Prior works can perfectly predict the 0-1 binary utilization, but they appear to be fragile under the partial utilization.</a:t>
            </a:r>
            <a:endParaRPr lang="en-US"/>
          </a:p>
          <a:p>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r>
              <a:rPr lang="en-US">
                <a:sym typeface="+mn-ea"/>
              </a:rPr>
              <a:t>- Tend to neglect small proportion of usage.</a:t>
            </a:r>
            <a:br>
              <a:rPr lang="en-US">
                <a:sym typeface="+mn-ea"/>
              </a:rPr>
            </a:br>
            <a:r>
              <a:rPr lang="en-US">
                <a:sym typeface="+mn-ea"/>
              </a:rPr>
              <a:t>- And within certain small change of used proportion, we can see huge fluctuation in prediction: they </a:t>
            </a:r>
            <a:r>
              <a:rPr lang="en-US">
                <a:sym typeface="+mn-ea"/>
              </a:rPr>
              <a:t>sometimes say “use” sometimes say “not use”. </a:t>
            </a:r>
            <a:endParaRPr lang="en-US">
              <a:sym typeface="+mn-ea"/>
            </a:endParaRPr>
          </a:p>
          <a:p>
            <a:r>
              <a:rPr lang="en-US">
                <a:sym typeface="+mn-ea"/>
              </a:rPr>
              <a:t>- This instability makes their predictions difficult to trust in practice.</a:t>
            </a:r>
            <a:endParaRPr lang="en-US">
              <a:sym typeface="+mn-ea"/>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r>
              <a:rPr lang="en-US"/>
              <a:t>- So what is the right problem we should work on if we want to get a reliable dataset usage inference?</a:t>
            </a:r>
            <a:endParaRPr lang="en-US"/>
          </a:p>
          <a:p>
            <a:r>
              <a:rPr lang="en-US"/>
              <a:t>- In this work, we formulate the Dataset Usage Cardinality Inference (DUCI) problem, using the proportion of a dataset used as a key signal. Formally, an adversary selects a proportion p of the target dataset to train a model using a training algorithm. Since the adversary may also use data from other sources, we model this by introducing a population pool within the training algorithm, from which additional data can be sampled.</a:t>
            </a:r>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1524000" y="1322962"/>
            <a:ext cx="9144000" cy="2187001"/>
          </a:xfrm>
        </p:spPr>
        <p:txBody>
          <a:bodyPr anchor="b">
            <a:normAutofit/>
          </a:bodyPr>
          <a:lstStyle>
            <a:lvl1pPr algn="ctr">
              <a:lnSpc>
                <a:spcPct val="130000"/>
              </a:lnSpc>
              <a:defRPr sz="6000">
                <a:effectLst/>
              </a:defRPr>
            </a:lvl1pPr>
          </a:lstStyle>
          <a:p>
            <a:r>
              <a:rPr lang="zh-CN" altLang="en-US" dirty="0"/>
              <a:t>单击此处添加标题</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
        <p:nvSpPr>
          <p:cNvPr id="3" name="副标题 2"/>
          <p:cNvSpPr>
            <a:spLocks noGrp="1"/>
          </p:cNvSpPr>
          <p:nvPr>
            <p:ph type="subTitle" idx="1" hasCustomPrompt="1"/>
          </p:nvPr>
        </p:nvSpPr>
        <p:spPr>
          <a:xfrm>
            <a:off x="1524000" y="3602038"/>
            <a:ext cx="9144000" cy="1655762"/>
          </a:xfrm>
        </p:spPr>
        <p:txBody>
          <a:bodyPr>
            <a:normAutofit/>
          </a:bodyPr>
          <a:lstStyle>
            <a:lvl1pPr marL="0" indent="0" algn="ctr">
              <a:buNone/>
              <a:defRPr sz="2400">
                <a:solidFill>
                  <a:schemeClr val="tx1">
                    <a:lumMod val="75000"/>
                    <a:lumOff val="25000"/>
                  </a:schemeClr>
                </a:solidFill>
                <a:effectLst/>
                <a:latin typeface="+mn-ea"/>
                <a:ea typeface="+mn-ea"/>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单击此处添加副标题</a:t>
            </a:r>
            <a:endParaRPr lang="zh-CN" altLang="en-US" dirty="0"/>
          </a:p>
        </p:txBody>
      </p:sp>
    </p:spTree>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nvPr>
        </p:nvSpPr>
        <p:spPr>
          <a:xfrm>
            <a:off x="838200" y="551543"/>
            <a:ext cx="10515600" cy="5558971"/>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47700" y="258445"/>
            <a:ext cx="10515600" cy="1325563"/>
          </a:xfrm>
        </p:spPr>
        <p:txBody>
          <a:bodyPr anchor="ctr" anchorCtr="0">
            <a:normAutofit/>
          </a:bodyPr>
          <a:lstStyle>
            <a:lvl1pPr>
              <a:defRPr sz="4400" b="0">
                <a:effectLst/>
              </a:defRPr>
            </a:lvl1pPr>
          </a:lstStyle>
          <a:p>
            <a:r>
              <a:rPr lang="zh-CN" altLang="en-US" dirty="0"/>
              <a:t>单击此处编辑母版标题样式</a:t>
            </a:r>
            <a:endParaRPr lang="zh-CN" altLang="en-US" dirty="0"/>
          </a:p>
        </p:txBody>
      </p:sp>
      <p:sp>
        <p:nvSpPr>
          <p:cNvPr id="3" name="内容占位符 2"/>
          <p:cNvSpPr>
            <a:spLocks noGrp="1"/>
          </p:cNvSpPr>
          <p:nvPr>
            <p:ph idx="1"/>
          </p:nvPr>
        </p:nvSpPr>
        <p:spPr>
          <a:xfrm>
            <a:off x="647700" y="1825625"/>
            <a:ext cx="10515600" cy="4351338"/>
          </a:xfrm>
        </p:spPr>
        <p:txBody>
          <a:bodyPr>
            <a:normAutofit/>
          </a:bodyPr>
          <a:lstStyle>
            <a:lvl1pPr>
              <a:defRPr sz="2800">
                <a:solidFill>
                  <a:schemeClr val="tx1">
                    <a:lumMod val="75000"/>
                    <a:lumOff val="25000"/>
                  </a:schemeClr>
                </a:solidFill>
              </a:defRPr>
            </a:lvl1pPr>
            <a:lvl2pPr>
              <a:defRPr sz="2400">
                <a:solidFill>
                  <a:schemeClr val="tx1">
                    <a:lumMod val="75000"/>
                    <a:lumOff val="25000"/>
                  </a:schemeClr>
                </a:solidFill>
              </a:defRPr>
            </a:lvl2pPr>
            <a:lvl3pPr>
              <a:defRPr sz="2000">
                <a:solidFill>
                  <a:schemeClr val="tx1">
                    <a:lumMod val="75000"/>
                    <a:lumOff val="25000"/>
                  </a:schemeClr>
                </a:solidFill>
              </a:defRPr>
            </a:lvl3pPr>
            <a:lvl4pPr>
              <a:defRPr sz="1800">
                <a:solidFill>
                  <a:schemeClr val="tx1">
                    <a:lumMod val="75000"/>
                    <a:lumOff val="25000"/>
                  </a:schemeClr>
                </a:solidFill>
              </a:defRPr>
            </a:lvl4pPr>
            <a:lvl5pPr>
              <a:defRPr sz="1800">
                <a:solidFill>
                  <a:schemeClr val="tx1">
                    <a:lumMod val="75000"/>
                    <a:lumOff val="25000"/>
                  </a:schemeClr>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49" y="469127"/>
            <a:ext cx="10307927" cy="4093347"/>
          </a:xfrm>
        </p:spPr>
        <p:txBody>
          <a:bodyPr anchor="b">
            <a:normAutofit/>
          </a:bodyPr>
          <a:lstStyle>
            <a:lvl1pPr>
              <a:defRPr sz="6000">
                <a:effectLst/>
              </a:defRPr>
            </a:lvl1p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31850" y="4610028"/>
            <a:ext cx="10307926" cy="647555"/>
          </a:xfrm>
        </p:spPr>
        <p:txBody>
          <a:bodyPr>
            <a:normAutofit/>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47700" y="258445"/>
            <a:ext cx="10515600" cy="1325563"/>
          </a:xfrm>
        </p:spPr>
        <p:txBody>
          <a:bodyPr>
            <a:normAutofit/>
          </a:bodyPr>
          <a:lstStyle>
            <a:lvl1pPr>
              <a:defRPr sz="4400" b="0" i="0">
                <a:effectLst/>
              </a:defRPr>
            </a:lvl1pPr>
          </a:lstStyle>
          <a:p>
            <a:r>
              <a:rPr lang="zh-CN" altLang="en-US" dirty="0"/>
              <a:t>单击此处编辑母版标题样式</a:t>
            </a:r>
            <a:endParaRPr lang="zh-CN" altLang="en-US" dirty="0"/>
          </a:p>
        </p:txBody>
      </p:sp>
      <p:sp>
        <p:nvSpPr>
          <p:cNvPr id="3" name="内容占位符 2"/>
          <p:cNvSpPr>
            <a:spLocks noGrp="1"/>
          </p:cNvSpPr>
          <p:nvPr>
            <p:ph sz="half" idx="1"/>
          </p:nvPr>
        </p:nvSpPr>
        <p:spPr>
          <a:xfrm>
            <a:off x="647700" y="1825625"/>
            <a:ext cx="5181600" cy="4351338"/>
          </a:xfrm>
        </p:spPr>
        <p:txBody>
          <a:bodyPr>
            <a:normAutofit/>
          </a:bodyPr>
          <a:lstStyle>
            <a:lvl1pPr>
              <a:lnSpc>
                <a:spcPct val="90000"/>
              </a:lnSpc>
              <a:defRPr sz="2800">
                <a:solidFill>
                  <a:schemeClr val="tx1">
                    <a:lumMod val="75000"/>
                    <a:lumOff val="25000"/>
                  </a:schemeClr>
                </a:solidFill>
              </a:defRPr>
            </a:lvl1pPr>
            <a:lvl2pPr>
              <a:lnSpc>
                <a:spcPct val="90000"/>
              </a:lnSpc>
              <a:defRPr sz="2400">
                <a:solidFill>
                  <a:schemeClr val="tx1">
                    <a:lumMod val="75000"/>
                    <a:lumOff val="25000"/>
                  </a:schemeClr>
                </a:solidFill>
              </a:defRPr>
            </a:lvl2pPr>
            <a:lvl3pPr>
              <a:lnSpc>
                <a:spcPct val="90000"/>
              </a:lnSpc>
              <a:defRPr sz="2000">
                <a:solidFill>
                  <a:schemeClr val="tx1">
                    <a:lumMod val="75000"/>
                    <a:lumOff val="25000"/>
                  </a:schemeClr>
                </a:solidFill>
              </a:defRPr>
            </a:lvl3pPr>
            <a:lvl4pPr>
              <a:lnSpc>
                <a:spcPct val="90000"/>
              </a:lnSpc>
              <a:defRPr sz="1800">
                <a:solidFill>
                  <a:schemeClr val="tx1">
                    <a:lumMod val="75000"/>
                    <a:lumOff val="25000"/>
                  </a:schemeClr>
                </a:solidFill>
              </a:defRPr>
            </a:lvl4pPr>
            <a:lvl5pPr>
              <a:lnSpc>
                <a:spcPct val="90000"/>
              </a:lnSpc>
              <a:defRPr sz="1800">
                <a:solidFill>
                  <a:schemeClr val="tx1">
                    <a:lumMod val="75000"/>
                    <a:lumOff val="25000"/>
                  </a:schemeClr>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内容占位符 3"/>
          <p:cNvSpPr>
            <a:spLocks noGrp="1"/>
          </p:cNvSpPr>
          <p:nvPr>
            <p:ph sz="half" idx="2"/>
          </p:nvPr>
        </p:nvSpPr>
        <p:spPr>
          <a:xfrm>
            <a:off x="5981700" y="1825625"/>
            <a:ext cx="5181600" cy="4351338"/>
          </a:xfrm>
        </p:spPr>
        <p:txBody>
          <a:bodyPr>
            <a:normAutofit/>
          </a:bodyPr>
          <a:lstStyle>
            <a:lvl1pPr>
              <a:lnSpc>
                <a:spcPct val="90000"/>
              </a:lnSpc>
              <a:defRPr sz="2800">
                <a:solidFill>
                  <a:schemeClr val="tx1">
                    <a:lumMod val="75000"/>
                    <a:lumOff val="25000"/>
                  </a:schemeClr>
                </a:solidFill>
              </a:defRPr>
            </a:lvl1pPr>
            <a:lvl2pPr>
              <a:lnSpc>
                <a:spcPct val="90000"/>
              </a:lnSpc>
              <a:defRPr sz="2400">
                <a:solidFill>
                  <a:schemeClr val="tx1">
                    <a:lumMod val="75000"/>
                    <a:lumOff val="25000"/>
                  </a:schemeClr>
                </a:solidFill>
              </a:defRPr>
            </a:lvl2pPr>
            <a:lvl3pPr>
              <a:lnSpc>
                <a:spcPct val="90000"/>
              </a:lnSpc>
              <a:defRPr sz="2000">
                <a:solidFill>
                  <a:schemeClr val="tx1">
                    <a:lumMod val="75000"/>
                    <a:lumOff val="25000"/>
                  </a:schemeClr>
                </a:solidFill>
              </a:defRPr>
            </a:lvl3pPr>
            <a:lvl4pPr>
              <a:lnSpc>
                <a:spcPct val="90000"/>
              </a:lnSpc>
              <a:defRPr sz="1800">
                <a:solidFill>
                  <a:schemeClr val="tx1">
                    <a:lumMod val="75000"/>
                    <a:lumOff val="25000"/>
                  </a:schemeClr>
                </a:solidFill>
              </a:defRPr>
            </a:lvl4pPr>
            <a:lvl5pPr>
              <a:lnSpc>
                <a:spcPct val="90000"/>
              </a:lnSpc>
              <a:defRPr sz="1800">
                <a:solidFill>
                  <a:schemeClr val="tx1">
                    <a:lumMod val="75000"/>
                    <a:lumOff val="25000"/>
                  </a:schemeClr>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39788" y="1744961"/>
            <a:ext cx="5157787" cy="823912"/>
          </a:xfrm>
        </p:spPr>
        <p:txBody>
          <a:bodyPr anchor="b">
            <a:norm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endParaRPr lang="zh-CN" altLang="en-US" dirty="0"/>
          </a:p>
        </p:txBody>
      </p:sp>
      <p:sp>
        <p:nvSpPr>
          <p:cNvPr id="4" name="内容占位符 3"/>
          <p:cNvSpPr>
            <a:spLocks noGrp="1"/>
          </p:cNvSpPr>
          <p:nvPr>
            <p:ph sz="half" idx="2"/>
          </p:nvPr>
        </p:nvSpPr>
        <p:spPr>
          <a:xfrm>
            <a:off x="839788" y="2615609"/>
            <a:ext cx="5157787" cy="3574054"/>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文本占位符 4"/>
          <p:cNvSpPr>
            <a:spLocks noGrp="1"/>
          </p:cNvSpPr>
          <p:nvPr>
            <p:ph type="body" sz="quarter" idx="3"/>
          </p:nvPr>
        </p:nvSpPr>
        <p:spPr>
          <a:xfrm>
            <a:off x="6172200" y="1744961"/>
            <a:ext cx="5183188" cy="823912"/>
          </a:xfrm>
        </p:spPr>
        <p:txBody>
          <a:bodyPr anchor="b">
            <a:norm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endParaRPr lang="zh-CN" altLang="en-US" dirty="0"/>
          </a:p>
        </p:txBody>
      </p:sp>
      <p:sp>
        <p:nvSpPr>
          <p:cNvPr id="6" name="内容占位符 5"/>
          <p:cNvSpPr>
            <a:spLocks noGrp="1"/>
          </p:cNvSpPr>
          <p:nvPr>
            <p:ph sz="quarter" idx="4"/>
          </p:nvPr>
        </p:nvSpPr>
        <p:spPr>
          <a:xfrm>
            <a:off x="6172200" y="2615609"/>
            <a:ext cx="5183188" cy="3574054"/>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7" name="日期占位符 6"/>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2766219"/>
            <a:ext cx="10515600" cy="1325563"/>
          </a:xfrm>
        </p:spPr>
        <p:txBody>
          <a:bodyPr>
            <a:normAutofit/>
          </a:bodyPr>
          <a:lstStyle>
            <a:lvl1pPr algn="ctr">
              <a:defRPr sz="4400" b="0">
                <a:effectLst/>
              </a:defRPr>
            </a:lvl1pPr>
          </a:lstStyle>
          <a:p>
            <a:r>
              <a:rPr lang="zh-CN" altLang="en-US" dirty="0"/>
              <a:t>单击此处编辑母版标题样式</a:t>
            </a:r>
            <a:endParaRPr lang="zh-CN" altLang="en-US" dirty="0"/>
          </a:p>
        </p:txBody>
      </p:sp>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646747" y="127000"/>
            <a:ext cx="4165200" cy="1600200"/>
          </a:xfrm>
        </p:spPr>
        <p:txBody>
          <a:bodyPr anchor="ctr" anchorCtr="0">
            <a:normAutofit/>
          </a:bodyPr>
          <a:lstStyle>
            <a:lvl1pPr>
              <a:defRPr sz="3200" b="0">
                <a:effectLst/>
              </a:defRPr>
            </a:lvl1pPr>
          </a:lstStyle>
          <a:p>
            <a:r>
              <a:rPr lang="zh-CN" altLang="en-US" dirty="0"/>
              <a:t>单击此处编辑标题</a:t>
            </a:r>
            <a:endParaRPr lang="zh-CN" altLang="en-US" dirty="0"/>
          </a:p>
        </p:txBody>
      </p:sp>
      <p:sp>
        <p:nvSpPr>
          <p:cNvPr id="3" name="图片占位符 2"/>
          <p:cNvSpPr>
            <a:spLocks noGrp="1" noChangeAspect="1"/>
          </p:cNvSpPr>
          <p:nvPr>
            <p:ph type="pic" idx="1"/>
          </p:nvPr>
        </p:nvSpPr>
        <p:spPr>
          <a:xfrm>
            <a:off x="5184000" y="766354"/>
            <a:ext cx="5817375" cy="509444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dirty="0"/>
          </a:p>
        </p:txBody>
      </p:sp>
      <p:sp>
        <p:nvSpPr>
          <p:cNvPr id="4" name="文本占位符 3"/>
          <p:cNvSpPr>
            <a:spLocks noGrp="1"/>
          </p:cNvSpPr>
          <p:nvPr>
            <p:ph type="body" sz="half" idx="2"/>
          </p:nvPr>
        </p:nvSpPr>
        <p:spPr>
          <a:xfrm>
            <a:off x="651827" y="2057400"/>
            <a:ext cx="4165200" cy="3811588"/>
          </a:xfrm>
        </p:spPr>
        <p:txBody>
          <a:bodyPr>
            <a:normAutofit/>
          </a:bodyPr>
          <a:lstStyle>
            <a:lvl1pPr marL="0" indent="0">
              <a:lnSpc>
                <a:spcPct val="150000"/>
              </a:lnSpc>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a:t>单击此处编辑母版文本样式</a:t>
            </a:r>
            <a:endParaRPr lang="zh-CN" altLang="en-US" dirty="0"/>
          </a:p>
        </p:txBody>
      </p:sp>
      <p:sp>
        <p:nvSpPr>
          <p:cNvPr id="5" name="日期占位符 4"/>
          <p:cNvSpPr>
            <a:spLocks noGrp="1"/>
          </p:cNvSpPr>
          <p:nvPr>
            <p:ph type="dt" sz="half" idx="10"/>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nvPr>
        </p:nvSpPr>
        <p:spPr/>
        <p:txBody>
          <a:bodyPr/>
          <a:lstStyle/>
          <a:p>
            <a:endParaRPr lang="zh-CN" altLang="en-US" dirty="0"/>
          </a:p>
        </p:txBody>
      </p:sp>
      <p:sp>
        <p:nvSpPr>
          <p:cNvPr id="7" name="灯片编号占位符 6"/>
          <p:cNvSpPr>
            <a:spLocks noGrp="1"/>
          </p:cNvSpPr>
          <p:nvPr>
            <p:ph type="sldNum" sz="quarter" idx="12"/>
          </p:nvPr>
        </p:nvSpPr>
        <p:spPr/>
        <p:txBody>
          <a:bodyPr/>
          <a:lstStyle/>
          <a:p>
            <a:fld id="{FABC47A4-756D-490B-A52F-7D9E2C9FC05F}" type="slidenum">
              <a:rPr lang="zh-CN" altLang="en-US" smtClean="0"/>
            </a:fld>
            <a:endParaRPr lang="zh-CN" altLang="en-US"/>
          </a:p>
        </p:txBody>
      </p:sp>
    </p:spTree>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9824484" y="365125"/>
            <a:ext cx="1529316" cy="5811838"/>
          </a:xfrm>
        </p:spPr>
        <p:txBody>
          <a:bodyPr vert="eaVert">
            <a:normAutofit/>
          </a:bodyPr>
          <a:lstStyle>
            <a:lvl1pPr>
              <a:defRPr sz="4400"/>
            </a:lvl1pPr>
          </a:lstStyle>
          <a:p>
            <a:r>
              <a:rPr lang="zh-CN" altLang="en-US" dirty="0"/>
              <a:t>单击此处编辑母版标题样式</a:t>
            </a:r>
            <a:endParaRPr lang="zh-CN" altLang="en-US" dirty="0"/>
          </a:p>
        </p:txBody>
      </p:sp>
      <p:sp>
        <p:nvSpPr>
          <p:cNvPr id="3" name="竖排文字占位符 2"/>
          <p:cNvSpPr>
            <a:spLocks noGrp="1"/>
          </p:cNvSpPr>
          <p:nvPr>
            <p:ph type="body" orient="vert" idx="1"/>
          </p:nvPr>
        </p:nvSpPr>
        <p:spPr>
          <a:xfrm>
            <a:off x="838200" y="365125"/>
            <a:ext cx="8879958" cy="5811838"/>
          </a:xfrm>
        </p:spPr>
        <p:txBody>
          <a:bodyPr vert="eaVert"/>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hf hdr="0" ftr="0" dt="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1" Type="http://schemas.openxmlformats.org/officeDocument/2006/relationships/theme" Target="../theme/theme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200">
                <a:solidFill>
                  <a:schemeClr val="tx1">
                    <a:tint val="75000"/>
                  </a:schemeClr>
                </a:solidFill>
              </a:defRPr>
            </a:lvl1pPr>
          </a:lstStyle>
          <a:p>
            <a:fld id="{760FBDFE-C587-4B4C-A407-44438C67B59E}" type="datetimeFigureOut">
              <a:rPr lang="zh-CN" altLang="en-US" smtClean="0"/>
            </a:fld>
            <a:endParaRPr lang="zh-CN" altLang="en-US" dirty="0"/>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49AE70B2-8BF9-45C0-BB95-33D1B9D3A854}"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notesSlide" Target="../notesSlides/notesSlide1.xml"/><Relationship Id="rId7" Type="http://schemas.openxmlformats.org/officeDocument/2006/relationships/slideLayout" Target="../slideLayouts/slideLayout1.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9" Type="http://schemas.openxmlformats.org/officeDocument/2006/relationships/image" Target="../media/image23.png"/><Relationship Id="rId8" Type="http://schemas.openxmlformats.org/officeDocument/2006/relationships/image" Target="../media/image21.png"/><Relationship Id="rId7" Type="http://schemas.openxmlformats.org/officeDocument/2006/relationships/image" Target="../media/image20.png"/><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 Id="rId3" Type="http://schemas.openxmlformats.org/officeDocument/2006/relationships/image" Target="../media/image16.png"/><Relationship Id="rId2" Type="http://schemas.openxmlformats.org/officeDocument/2006/relationships/image" Target="../media/image15.png"/><Relationship Id="rId15" Type="http://schemas.openxmlformats.org/officeDocument/2006/relationships/notesSlide" Target="../notesSlides/notesSlide10.xml"/><Relationship Id="rId14" Type="http://schemas.openxmlformats.org/officeDocument/2006/relationships/slideLayout" Target="../slideLayouts/slideLayout2.xml"/><Relationship Id="rId13" Type="http://schemas.openxmlformats.org/officeDocument/2006/relationships/image" Target="../media/image22.png"/><Relationship Id="rId12" Type="http://schemas.openxmlformats.org/officeDocument/2006/relationships/image" Target="../media/image13.png"/><Relationship Id="rId11" Type="http://schemas.openxmlformats.org/officeDocument/2006/relationships/image" Target="../media/image25.png"/><Relationship Id="rId10" Type="http://schemas.openxmlformats.org/officeDocument/2006/relationships/image" Target="../media/image24.png"/><Relationship Id="rId1" Type="http://schemas.openxmlformats.org/officeDocument/2006/relationships/image" Target="../media/image14.png"/></Relationships>
</file>

<file path=ppt/slides/_rels/slide11.xml.rels><?xml version="1.0" encoding="UTF-8" standalone="yes"?>
<Relationships xmlns="http://schemas.openxmlformats.org/package/2006/relationships"><Relationship Id="rId9" Type="http://schemas.openxmlformats.org/officeDocument/2006/relationships/image" Target="../media/image23.png"/><Relationship Id="rId8" Type="http://schemas.openxmlformats.org/officeDocument/2006/relationships/image" Target="../media/image21.png"/><Relationship Id="rId7" Type="http://schemas.openxmlformats.org/officeDocument/2006/relationships/image" Target="../media/image20.png"/><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 Id="rId3" Type="http://schemas.openxmlformats.org/officeDocument/2006/relationships/image" Target="../media/image16.png"/><Relationship Id="rId2" Type="http://schemas.openxmlformats.org/officeDocument/2006/relationships/image" Target="../media/image15.png"/><Relationship Id="rId15" Type="http://schemas.openxmlformats.org/officeDocument/2006/relationships/notesSlide" Target="../notesSlides/notesSlide11.xml"/><Relationship Id="rId14" Type="http://schemas.openxmlformats.org/officeDocument/2006/relationships/slideLayout" Target="../slideLayouts/slideLayout2.xml"/><Relationship Id="rId13" Type="http://schemas.openxmlformats.org/officeDocument/2006/relationships/image" Target="../media/image27.png"/><Relationship Id="rId12" Type="http://schemas.openxmlformats.org/officeDocument/2006/relationships/image" Target="../media/image26.png"/><Relationship Id="rId11" Type="http://schemas.openxmlformats.org/officeDocument/2006/relationships/image" Target="../media/image25.png"/><Relationship Id="rId10" Type="http://schemas.openxmlformats.org/officeDocument/2006/relationships/image" Target="../media/image24.png"/><Relationship Id="rId1" Type="http://schemas.openxmlformats.org/officeDocument/2006/relationships/image" Target="../media/image14.png"/></Relationships>
</file>

<file path=ppt/slides/_rels/slide12.xml.rels><?xml version="1.0" encoding="UTF-8" standalone="yes"?>
<Relationships xmlns="http://schemas.openxmlformats.org/package/2006/relationships"><Relationship Id="rId9" Type="http://schemas.openxmlformats.org/officeDocument/2006/relationships/image" Target="../media/image23.png"/><Relationship Id="rId8" Type="http://schemas.openxmlformats.org/officeDocument/2006/relationships/image" Target="../media/image21.png"/><Relationship Id="rId7" Type="http://schemas.openxmlformats.org/officeDocument/2006/relationships/image" Target="../media/image20.png"/><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 Id="rId3" Type="http://schemas.openxmlformats.org/officeDocument/2006/relationships/image" Target="../media/image16.png"/><Relationship Id="rId2" Type="http://schemas.openxmlformats.org/officeDocument/2006/relationships/image" Target="../media/image15.png"/><Relationship Id="rId16" Type="http://schemas.openxmlformats.org/officeDocument/2006/relationships/notesSlide" Target="../notesSlides/notesSlide12.xml"/><Relationship Id="rId15" Type="http://schemas.openxmlformats.org/officeDocument/2006/relationships/slideLayout" Target="../slideLayouts/slideLayout2.xml"/><Relationship Id="rId14" Type="http://schemas.openxmlformats.org/officeDocument/2006/relationships/image" Target="../media/image29.png"/><Relationship Id="rId13" Type="http://schemas.openxmlformats.org/officeDocument/2006/relationships/image" Target="../media/image28.png"/><Relationship Id="rId12" Type="http://schemas.openxmlformats.org/officeDocument/2006/relationships/image" Target="../media/image26.png"/><Relationship Id="rId11" Type="http://schemas.openxmlformats.org/officeDocument/2006/relationships/image" Target="../media/image25.png"/><Relationship Id="rId10" Type="http://schemas.openxmlformats.org/officeDocument/2006/relationships/image" Target="../media/image24.png"/><Relationship Id="rId1" Type="http://schemas.openxmlformats.org/officeDocument/2006/relationships/image" Target="../media/image14.png"/></Relationships>
</file>

<file path=ppt/slides/_rels/slide13.xml.rels><?xml version="1.0" encoding="UTF-8" standalone="yes"?>
<Relationships xmlns="http://schemas.openxmlformats.org/package/2006/relationships"><Relationship Id="rId7" Type="http://schemas.openxmlformats.org/officeDocument/2006/relationships/notesSlide" Target="../notesSlides/notesSlide13.xml"/><Relationship Id="rId6"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image" Target="../media/image30.png"/></Relationships>
</file>

<file path=ppt/slides/_rels/slide14.xml.rels><?xml version="1.0" encoding="UTF-8" standalone="yes"?>
<Relationships xmlns="http://schemas.openxmlformats.org/package/2006/relationships"><Relationship Id="rId9" Type="http://schemas.openxmlformats.org/officeDocument/2006/relationships/notesSlide" Target="../notesSlides/notesSlide14.xml"/><Relationship Id="rId8" Type="http://schemas.openxmlformats.org/officeDocument/2006/relationships/slideLayout" Target="../slideLayouts/slideLayout2.xml"/><Relationship Id="rId7" Type="http://schemas.openxmlformats.org/officeDocument/2006/relationships/image" Target="../media/image40.png"/><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 Id="rId3" Type="http://schemas.openxmlformats.org/officeDocument/2006/relationships/image" Target="../media/image36.png"/><Relationship Id="rId2" Type="http://schemas.openxmlformats.org/officeDocument/2006/relationships/image" Target="../media/image33.png"/><Relationship Id="rId1" Type="http://schemas.openxmlformats.org/officeDocument/2006/relationships/image" Target="../media/image35.png"/></Relationships>
</file>

<file path=ppt/slides/_rels/slide15.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2.xml"/><Relationship Id="rId2" Type="http://schemas.openxmlformats.org/officeDocument/2006/relationships/image" Target="../media/image42.png"/><Relationship Id="rId1" Type="http://schemas.openxmlformats.org/officeDocument/2006/relationships/image" Target="../media/image41.png"/></Relationships>
</file>

<file path=ppt/slides/_rels/slide16.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2.xml"/><Relationship Id="rId2" Type="http://schemas.openxmlformats.org/officeDocument/2006/relationships/image" Target="../media/image44.png"/><Relationship Id="rId1" Type="http://schemas.openxmlformats.org/officeDocument/2006/relationships/image" Target="../media/image43.png"/></Relationships>
</file>

<file path=ppt/slides/_rels/slide17.xml.rels><?xml version="1.0" encoding="UTF-8" standalone="yes"?>
<Relationships xmlns="http://schemas.openxmlformats.org/package/2006/relationships"><Relationship Id="rId9" Type="http://schemas.openxmlformats.org/officeDocument/2006/relationships/image" Target="../media/image49.png"/><Relationship Id="rId8" Type="http://schemas.openxmlformats.org/officeDocument/2006/relationships/image" Target="../media/image48.png"/><Relationship Id="rId7" Type="http://schemas.openxmlformats.org/officeDocument/2006/relationships/image" Target="../media/image32.png"/><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47.png"/><Relationship Id="rId3" Type="http://schemas.openxmlformats.org/officeDocument/2006/relationships/image" Target="../media/image46.png"/><Relationship Id="rId2" Type="http://schemas.openxmlformats.org/officeDocument/2006/relationships/image" Target="../media/image45.png"/><Relationship Id="rId15" Type="http://schemas.openxmlformats.org/officeDocument/2006/relationships/notesSlide" Target="../notesSlides/notesSlide17.xml"/><Relationship Id="rId14" Type="http://schemas.openxmlformats.org/officeDocument/2006/relationships/slideLayout" Target="../slideLayouts/slideLayout2.xml"/><Relationship Id="rId13" Type="http://schemas.openxmlformats.org/officeDocument/2006/relationships/image" Target="../media/image52.png"/><Relationship Id="rId12" Type="http://schemas.openxmlformats.org/officeDocument/2006/relationships/image" Target="../media/image25.png"/><Relationship Id="rId11" Type="http://schemas.openxmlformats.org/officeDocument/2006/relationships/image" Target="../media/image51.png"/><Relationship Id="rId10" Type="http://schemas.openxmlformats.org/officeDocument/2006/relationships/image" Target="../media/image50.png"/><Relationship Id="rId1" Type="http://schemas.openxmlformats.org/officeDocument/2006/relationships/image" Target="../media/image44.png"/></Relationships>
</file>

<file path=ppt/slides/_rels/slide18.xml.rels><?xml version="1.0" encoding="UTF-8" standalone="yes"?>
<Relationships xmlns="http://schemas.openxmlformats.org/package/2006/relationships"><Relationship Id="rId5" Type="http://schemas.openxmlformats.org/officeDocument/2006/relationships/notesSlide" Target="../notesSlides/notesSlide18.xml"/><Relationship Id="rId4" Type="http://schemas.openxmlformats.org/officeDocument/2006/relationships/slideLayout" Target="../slideLayouts/slideLayout2.xml"/><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image" Target="../media/image55.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20.xml.rels><?xml version="1.0" encoding="UTF-8" standalone="yes"?>
<Relationships xmlns="http://schemas.openxmlformats.org/package/2006/relationships"><Relationship Id="rId4" Type="http://schemas.openxmlformats.org/officeDocument/2006/relationships/notesSlide" Target="../notesSlides/notesSlide20.xml"/><Relationship Id="rId3" Type="http://schemas.openxmlformats.org/officeDocument/2006/relationships/slideLayout" Target="../slideLayouts/slideLayout2.xml"/><Relationship Id="rId2" Type="http://schemas.openxmlformats.org/officeDocument/2006/relationships/image" Target="../media/image55.png"/><Relationship Id="rId1" Type="http://schemas.openxmlformats.org/officeDocument/2006/relationships/image" Target="../media/image56.png"/></Relationships>
</file>

<file path=ppt/slides/_rels/slide21.xml.rels><?xml version="1.0" encoding="UTF-8" standalone="yes"?>
<Relationships xmlns="http://schemas.openxmlformats.org/package/2006/relationships"><Relationship Id="rId7" Type="http://schemas.openxmlformats.org/officeDocument/2006/relationships/notesSlide" Target="../notesSlides/notesSlide21.xml"/><Relationship Id="rId6"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 Id="rId3" Type="http://schemas.openxmlformats.org/officeDocument/2006/relationships/image" Target="../media/image31.png"/><Relationship Id="rId2" Type="http://schemas.openxmlformats.org/officeDocument/2006/relationships/image" Target="../media/image55.png"/><Relationship Id="rId1" Type="http://schemas.openxmlformats.org/officeDocument/2006/relationships/image" Target="../media/image56.png"/></Relationships>
</file>

<file path=ppt/slides/_rels/slide22.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62.png"/><Relationship Id="rId7" Type="http://schemas.openxmlformats.org/officeDocument/2006/relationships/image" Target="../media/image61.png"/><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 Id="rId3" Type="http://schemas.openxmlformats.org/officeDocument/2006/relationships/image" Target="../media/image57.png"/><Relationship Id="rId2" Type="http://schemas.openxmlformats.org/officeDocument/2006/relationships/image" Target="../media/image55.png"/><Relationship Id="rId10" Type="http://schemas.openxmlformats.org/officeDocument/2006/relationships/notesSlide" Target="../notesSlides/notesSlide22.xml"/><Relationship Id="rId1" Type="http://schemas.openxmlformats.org/officeDocument/2006/relationships/image" Target="../media/image56.png"/></Relationships>
</file>

<file path=ppt/slides/_rels/slide23.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62.png"/><Relationship Id="rId7" Type="http://schemas.openxmlformats.org/officeDocument/2006/relationships/image" Target="../media/image61.png"/><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 Id="rId3" Type="http://schemas.openxmlformats.org/officeDocument/2006/relationships/image" Target="../media/image57.png"/><Relationship Id="rId2" Type="http://schemas.openxmlformats.org/officeDocument/2006/relationships/image" Target="../media/image55.png"/><Relationship Id="rId10" Type="http://schemas.openxmlformats.org/officeDocument/2006/relationships/notesSlide" Target="../notesSlides/notesSlide23.xml"/><Relationship Id="rId1" Type="http://schemas.openxmlformats.org/officeDocument/2006/relationships/image" Target="../media/image56.png"/></Relationships>
</file>

<file path=ppt/slides/_rels/slide24.xml.rels><?xml version="1.0" encoding="UTF-8" standalone="yes"?>
<Relationships xmlns="http://schemas.openxmlformats.org/package/2006/relationships"><Relationship Id="rId9" Type="http://schemas.openxmlformats.org/officeDocument/2006/relationships/image" Target="../media/image60.png"/><Relationship Id="rId8" Type="http://schemas.openxmlformats.org/officeDocument/2006/relationships/image" Target="../media/image59.png"/><Relationship Id="rId7" Type="http://schemas.openxmlformats.org/officeDocument/2006/relationships/image" Target="../media/image58.png"/><Relationship Id="rId6" Type="http://schemas.openxmlformats.org/officeDocument/2006/relationships/image" Target="../media/image57.png"/><Relationship Id="rId5" Type="http://schemas.openxmlformats.org/officeDocument/2006/relationships/image" Target="../media/image33.png"/><Relationship Id="rId4" Type="http://schemas.openxmlformats.org/officeDocument/2006/relationships/image" Target="../media/image32.png"/><Relationship Id="rId3" Type="http://schemas.openxmlformats.org/officeDocument/2006/relationships/image" Target="../media/image31.png"/><Relationship Id="rId2" Type="http://schemas.openxmlformats.org/officeDocument/2006/relationships/image" Target="../media/image55.png"/><Relationship Id="rId13" Type="http://schemas.openxmlformats.org/officeDocument/2006/relationships/notesSlide" Target="../notesSlides/notesSlide24.xml"/><Relationship Id="rId12" Type="http://schemas.openxmlformats.org/officeDocument/2006/relationships/slideLayout" Target="../slideLayouts/slideLayout2.xml"/><Relationship Id="rId11" Type="http://schemas.openxmlformats.org/officeDocument/2006/relationships/image" Target="../media/image62.png"/><Relationship Id="rId10" Type="http://schemas.openxmlformats.org/officeDocument/2006/relationships/image" Target="../media/image61.png"/><Relationship Id="rId1" Type="http://schemas.openxmlformats.org/officeDocument/2006/relationships/image" Target="../media/image56.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5" Type="http://schemas.openxmlformats.org/officeDocument/2006/relationships/notesSlide" Target="../notesSlides/notesSlide26.xml"/><Relationship Id="rId4" Type="http://schemas.openxmlformats.org/officeDocument/2006/relationships/slideLayout" Target="../slideLayouts/slideLayout2.xml"/><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image" Target="../media/image63.png"/></Relationships>
</file>

<file path=ppt/slides/_rels/slide27.xml.rels><?xml version="1.0" encoding="UTF-8" standalone="yes"?>
<Relationships xmlns="http://schemas.openxmlformats.org/package/2006/relationships"><Relationship Id="rId4" Type="http://schemas.openxmlformats.org/officeDocument/2006/relationships/notesSlide" Target="../notesSlides/notesSlide27.xml"/><Relationship Id="rId3" Type="http://schemas.openxmlformats.org/officeDocument/2006/relationships/slideLayout" Target="../slideLayouts/slideLayout2.xml"/><Relationship Id="rId2" Type="http://schemas.openxmlformats.org/officeDocument/2006/relationships/image" Target="../media/image67.png"/><Relationship Id="rId1" Type="http://schemas.openxmlformats.org/officeDocument/2006/relationships/image" Target="../media/image66.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7" Type="http://schemas.openxmlformats.org/officeDocument/2006/relationships/notesSlide" Target="../notesSlides/notesSlide29.xml"/><Relationship Id="rId6" Type="http://schemas.openxmlformats.org/officeDocument/2006/relationships/slideLayout" Target="../slideLayouts/slideLayout2.xml"/><Relationship Id="rId5" Type="http://schemas.openxmlformats.org/officeDocument/2006/relationships/image" Target="../media/image72.png"/><Relationship Id="rId4" Type="http://schemas.openxmlformats.org/officeDocument/2006/relationships/image" Target="../media/image71.png"/><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image" Target="../media/image68.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6" Type="http://schemas.openxmlformats.org/officeDocument/2006/relationships/notesSlide" Target="../notesSlides/notesSlide5.xml"/><Relationship Id="rId5" Type="http://schemas.openxmlformats.org/officeDocument/2006/relationships/slideLayout" Target="../slideLayouts/slideLayout2.xml"/><Relationship Id="rId4" Type="http://schemas.openxmlformats.org/officeDocument/2006/relationships/image" Target="../media/image11.png"/><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image" Target="../media/image8.jpe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9.xml.rels><?xml version="1.0" encoding="UTF-8" standalone="yes"?>
<Relationships xmlns="http://schemas.openxmlformats.org/package/2006/relationships"><Relationship Id="rId9" Type="http://schemas.openxmlformats.org/officeDocument/2006/relationships/image" Target="../media/image21.png"/><Relationship Id="rId8" Type="http://schemas.openxmlformats.org/officeDocument/2006/relationships/image" Target="../media/image20.png"/><Relationship Id="rId7" Type="http://schemas.openxmlformats.org/officeDocument/2006/relationships/image" Target="../media/image19.png"/><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 Id="rId3" Type="http://schemas.openxmlformats.org/officeDocument/2006/relationships/image" Target="../media/image15.png"/><Relationship Id="rId2" Type="http://schemas.openxmlformats.org/officeDocument/2006/relationships/image" Target="../media/image14.png"/><Relationship Id="rId12" Type="http://schemas.openxmlformats.org/officeDocument/2006/relationships/notesSlide" Target="../notesSlides/notesSlide9.xml"/><Relationship Id="rId11" Type="http://schemas.openxmlformats.org/officeDocument/2006/relationships/slideLayout" Target="../slideLayouts/slideLayout2.xml"/><Relationship Id="rId10" Type="http://schemas.openxmlformats.org/officeDocument/2006/relationships/image" Target="../media/image22.png"/><Relationship Id="rId1"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626745" y="505460"/>
            <a:ext cx="10938510" cy="2186940"/>
          </a:xfrm>
        </p:spPr>
        <p:txBody>
          <a:bodyPr>
            <a:noAutofit/>
          </a:bodyPr>
          <a:lstStyle/>
          <a:p>
            <a:pPr>
              <a:lnSpc>
                <a:spcPct val="160000"/>
              </a:lnSpc>
            </a:pPr>
            <a:r>
              <a:rPr lang="zh-CN" altLang="en-US" sz="4400" dirty="0">
                <a:effectLst/>
              </a:rPr>
              <a:t>How Much of My Dataset Did You Use?</a:t>
            </a:r>
            <a:br>
              <a:rPr lang="zh-CN" altLang="en-US" sz="4400" dirty="0">
                <a:effectLst/>
              </a:rPr>
            </a:br>
            <a:r>
              <a:rPr lang="zh-CN" altLang="en-US" sz="3200" b="1" dirty="0">
                <a:effectLst/>
              </a:rPr>
              <a:t>Quantitative Data Usage Inference in Machine Learning</a:t>
            </a:r>
            <a:endParaRPr lang="zh-CN" altLang="en-US" sz="3200" b="1" dirty="0">
              <a:effectLst/>
            </a:endParaRPr>
          </a:p>
        </p:txBody>
      </p:sp>
      <p:pic>
        <p:nvPicPr>
          <p:cNvPr id="4" name="Picture 3"/>
          <p:cNvPicPr>
            <a:picLocks noChangeAspect="1"/>
          </p:cNvPicPr>
          <p:nvPr/>
        </p:nvPicPr>
        <p:blipFill>
          <a:blip r:embed="rId1"/>
          <a:stretch>
            <a:fillRect/>
          </a:stretch>
        </p:blipFill>
        <p:spPr>
          <a:xfrm>
            <a:off x="8013065" y="5838825"/>
            <a:ext cx="3552190" cy="634365"/>
          </a:xfrm>
          <a:prstGeom prst="rect">
            <a:avLst/>
          </a:prstGeom>
        </p:spPr>
      </p:pic>
      <p:pic>
        <p:nvPicPr>
          <p:cNvPr id="6" name="Picture 5" descr="ICLR_Logo.svg"/>
          <p:cNvPicPr>
            <a:picLocks noChangeAspect="1"/>
          </p:cNvPicPr>
          <p:nvPr/>
        </p:nvPicPr>
        <p:blipFill>
          <a:blip r:embed="rId2"/>
          <a:stretch>
            <a:fillRect/>
          </a:stretch>
        </p:blipFill>
        <p:spPr>
          <a:xfrm>
            <a:off x="626745" y="5719445"/>
            <a:ext cx="2915920" cy="872490"/>
          </a:xfrm>
          <a:prstGeom prst="rect">
            <a:avLst/>
          </a:prstGeom>
        </p:spPr>
      </p:pic>
      <p:sp>
        <p:nvSpPr>
          <p:cNvPr id="7" name="Text Box 6"/>
          <p:cNvSpPr txBox="1"/>
          <p:nvPr/>
        </p:nvSpPr>
        <p:spPr>
          <a:xfrm>
            <a:off x="2791460" y="5287010"/>
            <a:ext cx="6609715" cy="368300"/>
          </a:xfrm>
          <a:prstGeom prst="rect">
            <a:avLst/>
          </a:prstGeom>
          <a:noFill/>
        </p:spPr>
        <p:txBody>
          <a:bodyPr wrap="square" rtlCol="0">
            <a:spAutoFit/>
          </a:bodyPr>
          <a:p>
            <a:r>
              <a:rPr lang="en-US"/>
              <a:t>Data Privacy and Trustworthy Machine Learning Research Lab</a:t>
            </a:r>
            <a:endParaRPr lang="en-US"/>
          </a:p>
        </p:txBody>
      </p:sp>
      <p:pic>
        <p:nvPicPr>
          <p:cNvPr id="8" name="Picture 7" descr="yao"/>
          <p:cNvPicPr>
            <a:picLocks noChangeAspect="1"/>
          </p:cNvPicPr>
          <p:nvPr/>
        </p:nvPicPr>
        <p:blipFill>
          <a:blip r:embed="rId3"/>
          <a:srcRect l="3846" r="4447"/>
          <a:stretch>
            <a:fillRect/>
          </a:stretch>
        </p:blipFill>
        <p:spPr>
          <a:xfrm>
            <a:off x="1529080" y="2908935"/>
            <a:ext cx="1466243" cy="1463040"/>
          </a:xfrm>
          <a:prstGeom prst="rect">
            <a:avLst/>
          </a:prstGeom>
        </p:spPr>
      </p:pic>
      <p:pic>
        <p:nvPicPr>
          <p:cNvPr id="9" name="Picture 8" descr="jiayuan_"/>
          <p:cNvPicPr>
            <a:picLocks noChangeAspect="1"/>
          </p:cNvPicPr>
          <p:nvPr/>
        </p:nvPicPr>
        <p:blipFill>
          <a:blip r:embed="rId4"/>
          <a:srcRect t="8749"/>
          <a:stretch>
            <a:fillRect/>
          </a:stretch>
        </p:blipFill>
        <p:spPr>
          <a:xfrm>
            <a:off x="3952875" y="2901315"/>
            <a:ext cx="1258570" cy="1477010"/>
          </a:xfrm>
          <a:prstGeom prst="rect">
            <a:avLst/>
          </a:prstGeom>
        </p:spPr>
      </p:pic>
      <p:pic>
        <p:nvPicPr>
          <p:cNvPr id="10" name="Picture 9" descr="1669625217681"/>
          <p:cNvPicPr>
            <a:picLocks noChangeAspect="1"/>
          </p:cNvPicPr>
          <p:nvPr/>
        </p:nvPicPr>
        <p:blipFill>
          <a:blip r:embed="rId5"/>
          <a:stretch>
            <a:fillRect/>
          </a:stretch>
        </p:blipFill>
        <p:spPr>
          <a:xfrm>
            <a:off x="6169025" y="2905760"/>
            <a:ext cx="1463040" cy="1463040"/>
          </a:xfrm>
          <a:prstGeom prst="rect">
            <a:avLst/>
          </a:prstGeom>
        </p:spPr>
      </p:pic>
      <p:pic>
        <p:nvPicPr>
          <p:cNvPr id="11" name="Picture 10" descr="reza"/>
          <p:cNvPicPr>
            <a:picLocks noChangeAspect="1"/>
          </p:cNvPicPr>
          <p:nvPr/>
        </p:nvPicPr>
        <p:blipFill>
          <a:blip r:embed="rId6"/>
          <a:stretch>
            <a:fillRect/>
          </a:stretch>
        </p:blipFill>
        <p:spPr>
          <a:xfrm>
            <a:off x="8589645" y="2908300"/>
            <a:ext cx="1463040" cy="1463040"/>
          </a:xfrm>
          <a:prstGeom prst="rect">
            <a:avLst/>
          </a:prstGeom>
        </p:spPr>
      </p:pic>
      <p:sp>
        <p:nvSpPr>
          <p:cNvPr id="12" name="Text Box 11"/>
          <p:cNvSpPr txBox="1"/>
          <p:nvPr/>
        </p:nvSpPr>
        <p:spPr>
          <a:xfrm>
            <a:off x="1582420" y="4486275"/>
            <a:ext cx="1336040" cy="368300"/>
          </a:xfrm>
          <a:prstGeom prst="rect">
            <a:avLst/>
          </a:prstGeom>
          <a:noFill/>
        </p:spPr>
        <p:txBody>
          <a:bodyPr wrap="square" rtlCol="0">
            <a:spAutoFit/>
          </a:bodyPr>
          <a:p>
            <a:r>
              <a:rPr lang="en-US"/>
              <a:t>Yao TONG</a:t>
            </a:r>
            <a:endParaRPr lang="en-US"/>
          </a:p>
        </p:txBody>
      </p:sp>
      <p:sp>
        <p:nvSpPr>
          <p:cNvPr id="13" name="Text Box 12"/>
          <p:cNvSpPr txBox="1"/>
          <p:nvPr/>
        </p:nvSpPr>
        <p:spPr>
          <a:xfrm>
            <a:off x="3875405" y="4486275"/>
            <a:ext cx="1336040" cy="368300"/>
          </a:xfrm>
          <a:prstGeom prst="rect">
            <a:avLst/>
          </a:prstGeom>
          <a:noFill/>
        </p:spPr>
        <p:txBody>
          <a:bodyPr wrap="square" rtlCol="0">
            <a:spAutoFit/>
          </a:bodyPr>
          <a:p>
            <a:r>
              <a:rPr lang="en-US"/>
              <a:t>Jiayuan YE</a:t>
            </a:r>
            <a:endParaRPr lang="en-US"/>
          </a:p>
        </p:txBody>
      </p:sp>
      <p:sp>
        <p:nvSpPr>
          <p:cNvPr id="14" name="Text Box 13"/>
          <p:cNvSpPr txBox="1"/>
          <p:nvPr/>
        </p:nvSpPr>
        <p:spPr>
          <a:xfrm>
            <a:off x="6096000" y="4486275"/>
            <a:ext cx="1608455" cy="645160"/>
          </a:xfrm>
          <a:prstGeom prst="rect">
            <a:avLst/>
          </a:prstGeom>
          <a:noFill/>
        </p:spPr>
        <p:txBody>
          <a:bodyPr wrap="square" rtlCol="0">
            <a:spAutoFit/>
          </a:bodyPr>
          <a:p>
            <a:pPr algn="ctr"/>
            <a:r>
              <a:rPr lang="en-US"/>
              <a:t>Sajjad ZARIFZADEH</a:t>
            </a:r>
            <a:endParaRPr lang="en-US"/>
          </a:p>
        </p:txBody>
      </p:sp>
      <p:sp>
        <p:nvSpPr>
          <p:cNvPr id="15" name="Text Box 14"/>
          <p:cNvSpPr txBox="1"/>
          <p:nvPr/>
        </p:nvSpPr>
        <p:spPr>
          <a:xfrm>
            <a:off x="8526780" y="4486275"/>
            <a:ext cx="1674495" cy="368300"/>
          </a:xfrm>
          <a:prstGeom prst="rect">
            <a:avLst/>
          </a:prstGeom>
          <a:noFill/>
        </p:spPr>
        <p:txBody>
          <a:bodyPr wrap="square" rtlCol="0">
            <a:spAutoFit/>
          </a:bodyPr>
          <a:p>
            <a:r>
              <a:rPr lang="en-US"/>
              <a:t>Reza SHOKRI</a:t>
            </a:r>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740" name="Rectangles 1739"/>
          <p:cNvSpPr/>
          <p:nvPr/>
        </p:nvSpPr>
        <p:spPr>
          <a:xfrm>
            <a:off x="748030" y="2362835"/>
            <a:ext cx="8613775" cy="3456940"/>
          </a:xfrm>
          <a:prstGeom prst="rect">
            <a:avLst/>
          </a:prstGeom>
          <a:solidFill>
            <a:schemeClr val="accent2">
              <a:lumMod val="20000"/>
              <a:lumOff val="80000"/>
              <a:alpha val="48000"/>
            </a:schemeClr>
          </a:solidFill>
          <a:ln w="76200">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pic>
        <p:nvPicPr>
          <p:cNvPr id="5" name="334E55B0-647D-440b-865C-3EC943EB4CBC-1" descr="wpsoffice"/>
          <p:cNvPicPr>
            <a:picLocks noChangeAspect="1"/>
          </p:cNvPicPr>
          <p:nvPr/>
        </p:nvPicPr>
        <p:blipFill>
          <a:blip r:embed="rId1"/>
          <a:stretch>
            <a:fillRect/>
          </a:stretch>
        </p:blipFill>
        <p:spPr>
          <a:xfrm>
            <a:off x="993140" y="2619375"/>
            <a:ext cx="1145540" cy="312420"/>
          </a:xfrm>
          <a:prstGeom prst="rect">
            <a:avLst/>
          </a:prstGeom>
        </p:spPr>
      </p:pic>
      <p:pic>
        <p:nvPicPr>
          <p:cNvPr id="7" name="Picture 6" descr="2-4"/>
          <p:cNvPicPr>
            <a:picLocks noChangeAspect="1"/>
          </p:cNvPicPr>
          <p:nvPr/>
        </p:nvPicPr>
        <p:blipFill>
          <a:blip r:embed="rId2"/>
          <a:srcRect l="37417" t="6357" r="38464" b="21251"/>
          <a:stretch>
            <a:fillRect/>
          </a:stretch>
        </p:blipFill>
        <p:spPr>
          <a:xfrm>
            <a:off x="5073015" y="3274060"/>
            <a:ext cx="1040765" cy="970280"/>
          </a:xfrm>
          <a:prstGeom prst="rect">
            <a:avLst/>
          </a:prstGeom>
        </p:spPr>
      </p:pic>
      <p:pic>
        <p:nvPicPr>
          <p:cNvPr id="9" name="Picture 8" descr="process-icons"/>
          <p:cNvPicPr>
            <a:picLocks noChangeAspect="1"/>
          </p:cNvPicPr>
          <p:nvPr/>
        </p:nvPicPr>
        <p:blipFill>
          <a:blip r:embed="rId3"/>
          <a:srcRect t="25731" r="86342" b="9552"/>
          <a:stretch>
            <a:fillRect/>
          </a:stretch>
        </p:blipFill>
        <p:spPr>
          <a:xfrm>
            <a:off x="4777740" y="4976495"/>
            <a:ext cx="676910" cy="685800"/>
          </a:xfrm>
          <a:prstGeom prst="rect">
            <a:avLst/>
          </a:prstGeom>
        </p:spPr>
      </p:pic>
      <p:pic>
        <p:nvPicPr>
          <p:cNvPr id="10" name="Picture 9" descr="process-icons"/>
          <p:cNvPicPr>
            <a:picLocks noChangeAspect="1"/>
          </p:cNvPicPr>
          <p:nvPr/>
        </p:nvPicPr>
        <p:blipFill>
          <a:blip r:embed="rId3"/>
          <a:srcRect l="24192" t="24561" r="59625" b="2339"/>
          <a:stretch>
            <a:fillRect/>
          </a:stretch>
        </p:blipFill>
        <p:spPr>
          <a:xfrm>
            <a:off x="5650865" y="4975860"/>
            <a:ext cx="710565" cy="686435"/>
          </a:xfrm>
          <a:prstGeom prst="rect">
            <a:avLst/>
          </a:prstGeom>
        </p:spPr>
      </p:pic>
      <p:pic>
        <p:nvPicPr>
          <p:cNvPr id="11" name="Picture 10" descr="gdpr-filled-outline-11-512"/>
          <p:cNvPicPr>
            <a:picLocks noChangeAspect="1"/>
          </p:cNvPicPr>
          <p:nvPr/>
        </p:nvPicPr>
        <p:blipFill>
          <a:blip r:embed="rId4"/>
          <a:stretch>
            <a:fillRect/>
          </a:stretch>
        </p:blipFill>
        <p:spPr>
          <a:xfrm>
            <a:off x="1097915" y="3221355"/>
            <a:ext cx="1040765" cy="1036955"/>
          </a:xfrm>
          <a:prstGeom prst="rect">
            <a:avLst/>
          </a:prstGeom>
        </p:spPr>
      </p:pic>
      <p:pic>
        <p:nvPicPr>
          <p:cNvPr id="12" name="Picture 11" descr="2-4"/>
          <p:cNvPicPr>
            <a:picLocks noChangeAspect="1"/>
          </p:cNvPicPr>
          <p:nvPr/>
        </p:nvPicPr>
        <p:blipFill>
          <a:blip r:embed="rId2"/>
          <a:srcRect l="6162" t="7040" r="70609" b="22437"/>
          <a:stretch>
            <a:fillRect/>
          </a:stretch>
        </p:blipFill>
        <p:spPr>
          <a:xfrm>
            <a:off x="7712075" y="3148330"/>
            <a:ext cx="1233170" cy="1162685"/>
          </a:xfrm>
          <a:prstGeom prst="rect">
            <a:avLst/>
          </a:prstGeom>
        </p:spPr>
      </p:pic>
      <p:sp>
        <p:nvSpPr>
          <p:cNvPr id="15" name="Right Arrow 14"/>
          <p:cNvSpPr/>
          <p:nvPr/>
        </p:nvSpPr>
        <p:spPr>
          <a:xfrm>
            <a:off x="2348865" y="3765550"/>
            <a:ext cx="2529205" cy="154305"/>
          </a:xfrm>
          <a:prstGeom prst="rightArrow">
            <a:avLst/>
          </a:prstGeom>
          <a:solidFill>
            <a:srgbClr val="CAEAFF"/>
          </a:solidFill>
          <a:ln w="25400" cap="flat" cmpd="sng">
            <a:solidFill>
              <a:srgbClr val="02BED1"/>
            </a:solidFill>
            <a:prstDash val="solid"/>
            <a:miter lim="800000"/>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6" name="Right Arrow 15"/>
          <p:cNvSpPr/>
          <p:nvPr/>
        </p:nvSpPr>
        <p:spPr>
          <a:xfrm>
            <a:off x="6308725" y="3765550"/>
            <a:ext cx="1360170" cy="154305"/>
          </a:xfrm>
          <a:prstGeom prst="rightArrow">
            <a:avLst/>
          </a:prstGeom>
          <a:solidFill>
            <a:srgbClr val="CAEAFF"/>
          </a:solidFill>
          <a:ln w="25400" cap="flat" cmpd="sng">
            <a:solidFill>
              <a:srgbClr val="02BED1"/>
            </a:solidFill>
            <a:prstDash val="solid"/>
            <a:miter lim="800000"/>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cxnSp>
        <p:nvCxnSpPr>
          <p:cNvPr id="17" name="Straight Connector 16"/>
          <p:cNvCxnSpPr/>
          <p:nvPr/>
        </p:nvCxnSpPr>
        <p:spPr>
          <a:xfrm flipH="1">
            <a:off x="4441825" y="4234180"/>
            <a:ext cx="800735" cy="727075"/>
          </a:xfrm>
          <a:prstGeom prst="line">
            <a:avLst/>
          </a:prstGeom>
          <a:solidFill>
            <a:srgbClr val="CAEAFF"/>
          </a:solidFill>
          <a:ln w="41275" cap="flat" cmpd="sng">
            <a:solidFill>
              <a:srgbClr val="02BED1"/>
            </a:solidFill>
            <a:prstDash val="sysDash"/>
            <a:miter lim="800000"/>
          </a:ln>
        </p:spPr>
        <p:style>
          <a:lnRef idx="2">
            <a:schemeClr val="accent1">
              <a:lumMod val="75000"/>
            </a:schemeClr>
          </a:lnRef>
          <a:fillRef idx="1">
            <a:schemeClr val="accent1"/>
          </a:fillRef>
          <a:effectRef idx="0">
            <a:srgbClr val="FFFFFF"/>
          </a:effectRef>
          <a:fontRef idx="minor">
            <a:schemeClr val="lt1"/>
          </a:fontRef>
        </p:style>
      </p:cxnSp>
      <p:cxnSp>
        <p:nvCxnSpPr>
          <p:cNvPr id="18" name="Straight Connector 17"/>
          <p:cNvCxnSpPr/>
          <p:nvPr/>
        </p:nvCxnSpPr>
        <p:spPr>
          <a:xfrm>
            <a:off x="5801360" y="4251325"/>
            <a:ext cx="836930" cy="717550"/>
          </a:xfrm>
          <a:prstGeom prst="line">
            <a:avLst/>
          </a:prstGeom>
          <a:solidFill>
            <a:srgbClr val="CAEAFF"/>
          </a:solidFill>
          <a:ln w="41275" cap="flat" cmpd="sng">
            <a:solidFill>
              <a:srgbClr val="02BED1"/>
            </a:solidFill>
            <a:prstDash val="sysDash"/>
            <a:miter lim="800000"/>
          </a:ln>
        </p:spPr>
        <p:style>
          <a:lnRef idx="2">
            <a:schemeClr val="accent1">
              <a:lumMod val="75000"/>
            </a:schemeClr>
          </a:lnRef>
          <a:fillRef idx="1">
            <a:schemeClr val="accent1"/>
          </a:fillRef>
          <a:effectRef idx="0">
            <a:srgbClr val="FFFFFF"/>
          </a:effectRef>
          <a:fontRef idx="minor">
            <a:schemeClr val="lt1"/>
          </a:fontRef>
        </p:style>
      </p:cxnSp>
      <p:pic>
        <p:nvPicPr>
          <p:cNvPr id="20" name="334E55B0-647D-440b-865C-3EC943EB4CBC-5" descr="/Users/yaotong/Library/Containers/com.kingsoft.wpsoffice.mac/Data/tmp/wpsoffice.GSRqxNwpsoffice"/>
          <p:cNvPicPr>
            <a:picLocks noChangeAspect="1"/>
          </p:cNvPicPr>
          <p:nvPr/>
        </p:nvPicPr>
        <p:blipFill>
          <a:blip r:embed="rId5"/>
          <a:stretch>
            <a:fillRect/>
          </a:stretch>
        </p:blipFill>
        <p:spPr>
          <a:xfrm>
            <a:off x="4441508" y="2756535"/>
            <a:ext cx="2301240" cy="220980"/>
          </a:xfrm>
          <a:prstGeom prst="rect">
            <a:avLst/>
          </a:prstGeom>
        </p:spPr>
      </p:pic>
      <p:pic>
        <p:nvPicPr>
          <p:cNvPr id="21" name="334E55B0-647D-440b-865C-3EC943EB4CBC-6" descr="/Users/yaotong/Library/Containers/com.kingsoft.wpsoffice.mac/Data/tmp/wpsoffice.JVRxDFwpsoffice"/>
          <p:cNvPicPr>
            <a:picLocks noChangeAspect="1"/>
          </p:cNvPicPr>
          <p:nvPr/>
        </p:nvPicPr>
        <p:blipFill>
          <a:blip r:embed="rId6"/>
          <a:stretch>
            <a:fillRect/>
          </a:stretch>
        </p:blipFill>
        <p:spPr>
          <a:xfrm>
            <a:off x="7578091" y="2710815"/>
            <a:ext cx="1635125" cy="220980"/>
          </a:xfrm>
          <a:prstGeom prst="rect">
            <a:avLst/>
          </a:prstGeom>
        </p:spPr>
      </p:pic>
      <p:pic>
        <p:nvPicPr>
          <p:cNvPr id="22" name="334E55B0-647D-440b-865C-3EC943EB4CBC-11" descr="/Users/yaotong/Library/Containers/com.kingsoft.wpsoffice.mac/Data/tmp/wpsoffice.khJrbTwpsoffice"/>
          <p:cNvPicPr>
            <a:picLocks noChangeAspect="1"/>
          </p:cNvPicPr>
          <p:nvPr/>
        </p:nvPicPr>
        <p:blipFill>
          <a:blip r:embed="rId7"/>
          <a:stretch>
            <a:fillRect/>
          </a:stretch>
        </p:blipFill>
        <p:spPr>
          <a:xfrm>
            <a:off x="2238375" y="3456623"/>
            <a:ext cx="2639695" cy="220345"/>
          </a:xfrm>
          <a:prstGeom prst="rect">
            <a:avLst/>
          </a:prstGeom>
        </p:spPr>
      </p:pic>
      <p:pic>
        <p:nvPicPr>
          <p:cNvPr id="23" name="334E55B0-647D-440b-865C-3EC943EB4CBC-12" descr="/Users/yaotong/Library/Containers/com.kingsoft.wpsoffice.mac/Data/tmp/wpsoffice.XmuPnDwpsoffice"/>
          <p:cNvPicPr>
            <a:picLocks noChangeAspect="1"/>
          </p:cNvPicPr>
          <p:nvPr/>
        </p:nvPicPr>
        <p:blipFill>
          <a:blip r:embed="rId8"/>
          <a:stretch>
            <a:fillRect/>
          </a:stretch>
        </p:blipFill>
        <p:spPr>
          <a:xfrm>
            <a:off x="2468245" y="3940175"/>
            <a:ext cx="2179320" cy="685165"/>
          </a:xfrm>
          <a:prstGeom prst="rect">
            <a:avLst/>
          </a:prstGeom>
        </p:spPr>
      </p:pic>
      <p:sp>
        <p:nvSpPr>
          <p:cNvPr id="1768" name="Rectangles 1767"/>
          <p:cNvSpPr/>
          <p:nvPr/>
        </p:nvSpPr>
        <p:spPr>
          <a:xfrm>
            <a:off x="9577705" y="2362835"/>
            <a:ext cx="1733550" cy="3448050"/>
          </a:xfrm>
          <a:prstGeom prst="rect">
            <a:avLst/>
          </a:prstGeom>
          <a:solidFill>
            <a:schemeClr val="accent4">
              <a:lumMod val="20000"/>
              <a:lumOff val="80000"/>
              <a:alpha val="48000"/>
            </a:schemeClr>
          </a:solidFill>
          <a:ln w="76200">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pic>
        <p:nvPicPr>
          <p:cNvPr id="3" name="Picture 2" descr="flat,750x,075,f-pad,750x1000,f8f8f8-2"/>
          <p:cNvPicPr>
            <a:picLocks noChangeAspect="1"/>
          </p:cNvPicPr>
          <p:nvPr/>
        </p:nvPicPr>
        <p:blipFill>
          <a:blip r:embed="rId9"/>
          <a:srcRect l="20849" t="28188" r="23324" b="30515"/>
          <a:stretch>
            <a:fillRect/>
          </a:stretch>
        </p:blipFill>
        <p:spPr>
          <a:xfrm>
            <a:off x="9855200" y="3147695"/>
            <a:ext cx="1179195" cy="1163320"/>
          </a:xfrm>
          <a:prstGeom prst="rect">
            <a:avLst/>
          </a:prstGeom>
        </p:spPr>
      </p:pic>
      <p:pic>
        <p:nvPicPr>
          <p:cNvPr id="6" name="334E55B0-647D-440b-865C-3EC943EB4CBC-17" descr="/Users/yaotong/Library/Containers/com.kingsoft.wpsoffice.mac/Data/tmp/wpsoffice.CRPyyBwpsoffice"/>
          <p:cNvPicPr>
            <a:picLocks noChangeAspect="1"/>
          </p:cNvPicPr>
          <p:nvPr/>
        </p:nvPicPr>
        <p:blipFill>
          <a:blip r:embed="rId10"/>
          <a:stretch>
            <a:fillRect/>
          </a:stretch>
        </p:blipFill>
        <p:spPr>
          <a:xfrm>
            <a:off x="10079674" y="2710815"/>
            <a:ext cx="728980" cy="220980"/>
          </a:xfrm>
          <a:prstGeom prst="rect">
            <a:avLst/>
          </a:prstGeom>
        </p:spPr>
      </p:pic>
      <p:sp>
        <p:nvSpPr>
          <p:cNvPr id="8" name="Right Arrow 7"/>
          <p:cNvSpPr/>
          <p:nvPr/>
        </p:nvSpPr>
        <p:spPr>
          <a:xfrm rot="5400000">
            <a:off x="10172700" y="4770755"/>
            <a:ext cx="610870" cy="123190"/>
          </a:xfrm>
          <a:prstGeom prst="rightArrow">
            <a:avLst/>
          </a:prstGeom>
          <a:solidFill>
            <a:srgbClr val="CAEAFF"/>
          </a:solidFill>
          <a:ln w="25400" cap="flat" cmpd="sng">
            <a:solidFill>
              <a:srgbClr val="02BED1"/>
            </a:solidFill>
            <a:prstDash val="solid"/>
            <a:miter lim="800000"/>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pic>
        <p:nvPicPr>
          <p:cNvPr id="13" name="334E55B0-647D-440b-865C-3EC943EB4CBC-18" descr="/Users/yaotong/Library/Containers/com.kingsoft.wpsoffice.mac/Data/tmp/wpsoffice.mUUADOwpsoffice"/>
          <p:cNvPicPr>
            <a:picLocks noChangeAspect="1"/>
          </p:cNvPicPr>
          <p:nvPr/>
        </p:nvPicPr>
        <p:blipFill>
          <a:blip r:embed="rId11"/>
          <a:stretch>
            <a:fillRect/>
          </a:stretch>
        </p:blipFill>
        <p:spPr>
          <a:xfrm>
            <a:off x="10408604" y="5300980"/>
            <a:ext cx="130810" cy="220980"/>
          </a:xfrm>
          <a:prstGeom prst="rect">
            <a:avLst/>
          </a:prstGeom>
        </p:spPr>
      </p:pic>
      <p:cxnSp>
        <p:nvCxnSpPr>
          <p:cNvPr id="28" name="Curved Connector 27"/>
          <p:cNvCxnSpPr>
            <a:stCxn id="3" idx="0"/>
            <a:endCxn id="5" idx="0"/>
          </p:cNvCxnSpPr>
          <p:nvPr/>
        </p:nvCxnSpPr>
        <p:spPr>
          <a:xfrm rot="16200000" flipV="1">
            <a:off x="5741035" y="-1555750"/>
            <a:ext cx="528320" cy="8879205"/>
          </a:xfrm>
          <a:prstGeom prst="curvedConnector3">
            <a:avLst>
              <a:gd name="adj1" fmla="val 145132"/>
            </a:avLst>
          </a:prstGeom>
          <a:ln w="50800" cap="flat">
            <a:solidFill>
              <a:schemeClr val="accent4"/>
            </a:solidFill>
            <a:round/>
            <a:tailEnd type="triangle" w="lg" len="lg"/>
          </a:ln>
        </p:spPr>
        <p:style>
          <a:lnRef idx="0">
            <a:srgbClr val="FFFFFF"/>
          </a:lnRef>
          <a:fillRef idx="0">
            <a:srgbClr val="FFFFFF"/>
          </a:fillRef>
          <a:effectRef idx="0">
            <a:srgbClr val="FFFFFF"/>
          </a:effectRef>
          <a:fontRef idx="minor">
            <a:schemeClr val="tx1"/>
          </a:fontRef>
        </p:style>
      </p:cxnSp>
      <p:cxnSp>
        <p:nvCxnSpPr>
          <p:cNvPr id="30" name="Curved Connector 29"/>
          <p:cNvCxnSpPr>
            <a:stCxn id="3" idx="2"/>
          </p:cNvCxnSpPr>
          <p:nvPr/>
        </p:nvCxnSpPr>
        <p:spPr>
          <a:xfrm rot="5400000">
            <a:off x="7279005" y="2658745"/>
            <a:ext cx="1514475" cy="4818380"/>
          </a:xfrm>
          <a:prstGeom prst="curvedConnector2">
            <a:avLst/>
          </a:prstGeom>
          <a:ln w="50800" cap="flat">
            <a:solidFill>
              <a:schemeClr val="accent4"/>
            </a:solidFill>
            <a:round/>
            <a:tailEnd type="triangle" w="lg" len="lg"/>
          </a:ln>
        </p:spPr>
        <p:style>
          <a:lnRef idx="0">
            <a:srgbClr val="FFFFFF"/>
          </a:lnRef>
          <a:fillRef idx="0">
            <a:srgbClr val="FFFFFF"/>
          </a:fillRef>
          <a:effectRef idx="0">
            <a:srgbClr val="FFFFFF"/>
          </a:effectRef>
          <a:fontRef idx="minor">
            <a:schemeClr val="tx1"/>
          </a:fontRef>
        </p:style>
      </p:cxnSp>
      <p:cxnSp>
        <p:nvCxnSpPr>
          <p:cNvPr id="33" name="Curved Connector 32"/>
          <p:cNvCxnSpPr>
            <a:stCxn id="3" idx="1"/>
            <a:endCxn id="12" idx="3"/>
          </p:cNvCxnSpPr>
          <p:nvPr/>
        </p:nvCxnSpPr>
        <p:spPr>
          <a:xfrm rot="10800000" flipV="1">
            <a:off x="8944610" y="3728720"/>
            <a:ext cx="909955" cy="3175"/>
          </a:xfrm>
          <a:prstGeom prst="curvedConnector3">
            <a:avLst>
              <a:gd name="adj1" fmla="val 49965"/>
            </a:avLst>
          </a:prstGeom>
          <a:ln w="50800" cap="flat">
            <a:solidFill>
              <a:schemeClr val="accent4"/>
            </a:solidFill>
            <a:round/>
            <a:tailEnd type="triangle" w="lg" len="lg"/>
          </a:ln>
        </p:spPr>
        <p:style>
          <a:lnRef idx="0">
            <a:srgbClr val="FFFFFF"/>
          </a:lnRef>
          <a:fillRef idx="0">
            <a:srgbClr val="FFFFFF"/>
          </a:fillRef>
          <a:effectRef idx="0">
            <a:srgbClr val="FFFFFF"/>
          </a:effectRef>
          <a:fontRef idx="minor">
            <a:schemeClr val="tx1"/>
          </a:fontRef>
        </p:style>
      </p:cxnSp>
      <p:sp>
        <p:nvSpPr>
          <p:cNvPr id="34" name="Text Box 33"/>
          <p:cNvSpPr txBox="1"/>
          <p:nvPr/>
        </p:nvSpPr>
        <p:spPr>
          <a:xfrm>
            <a:off x="9048115" y="3254375"/>
            <a:ext cx="870585" cy="368300"/>
          </a:xfrm>
          <a:prstGeom prst="rect">
            <a:avLst/>
          </a:prstGeom>
          <a:noFill/>
        </p:spPr>
        <p:txBody>
          <a:bodyPr wrap="square" rtlCol="0">
            <a:spAutoFit/>
          </a:bodyPr>
          <a:p>
            <a:r>
              <a:rPr lang="en-US" b="1">
                <a:solidFill>
                  <a:schemeClr val="accent4">
                    <a:lumMod val="50000"/>
                  </a:schemeClr>
                </a:solidFill>
              </a:rPr>
              <a:t>Query</a:t>
            </a:r>
            <a:endParaRPr lang="en-US" b="1">
              <a:solidFill>
                <a:schemeClr val="accent4">
                  <a:lumMod val="50000"/>
                </a:schemeClr>
              </a:solidFill>
            </a:endParaRPr>
          </a:p>
        </p:txBody>
      </p:sp>
      <p:sp>
        <p:nvSpPr>
          <p:cNvPr id="19" name="Title 18"/>
          <p:cNvSpPr>
            <a:spLocks noGrp="1"/>
          </p:cNvSpPr>
          <p:nvPr>
            <p:ph type="title"/>
          </p:nvPr>
        </p:nvSpPr>
        <p:spPr>
          <a:xfrm>
            <a:off x="647700" y="258445"/>
            <a:ext cx="10835005" cy="1325880"/>
          </a:xfrm>
        </p:spPr>
        <p:txBody>
          <a:bodyPr/>
          <a:p>
            <a:r>
              <a:rPr lang="en-US" sz="3200"/>
              <a:t>Dataset Usage Cardinality Inference (DUCI) problem</a:t>
            </a:r>
            <a:endParaRPr lang="en-US" sz="3200"/>
          </a:p>
        </p:txBody>
      </p:sp>
      <mc:AlternateContent xmlns:mc="http://schemas.openxmlformats.org/markup-compatibility/2006">
        <mc:Choice xmlns:a14="http://schemas.microsoft.com/office/drawing/2010/main" Requires="a14">
          <p:sp>
            <p:nvSpPr>
              <p:cNvPr id="24" name="Text Box 23"/>
              <p:cNvSpPr txBox="1"/>
              <p:nvPr/>
            </p:nvSpPr>
            <p:spPr>
              <a:xfrm>
                <a:off x="748030" y="1570355"/>
                <a:ext cx="8613140" cy="706755"/>
              </a:xfrm>
              <a:prstGeom prst="rect">
                <a:avLst/>
              </a:prstGeom>
              <a:noFill/>
            </p:spPr>
            <p:txBody>
              <a:bodyPr wrap="square" rtlCol="0" anchor="t">
                <a:spAutoFit/>
              </a:bodyPr>
              <a:p>
                <a:r>
                  <a:rPr lang="en-US" sz="2000" b="1">
                    <a:sym typeface="+mn-ea"/>
                  </a:rPr>
                  <a:t>Given a model </a:t>
                </a:r>
                <a14:m>
                  <m:oMath xmlns:m="http://schemas.openxmlformats.org/officeDocument/2006/math">
                    <m:r>
                      <a:rPr lang="en-US" sz="2000" b="1" i="1">
                        <a:latin typeface="DejaVu Math TeX Gyre" panose="02000503000000000000" charset="0"/>
                        <a:cs typeface="DejaVu Math TeX Gyre" panose="02000503000000000000" charset="0"/>
                        <a:sym typeface="+mn-ea"/>
                      </a:rPr>
                      <m:t>𝜽</m:t>
                    </m:r>
                  </m:oMath>
                </a14:m>
                <a:r>
                  <a:rPr lang="en-US" sz="2000" b="1">
                    <a:sym typeface="+mn-ea"/>
                  </a:rPr>
                  <a:t> and a target dataset </a:t>
                </a:r>
                <a14:m>
                  <m:oMath xmlns:m="http://schemas.openxmlformats.org/officeDocument/2006/math">
                    <m:r>
                      <a:rPr lang="en-US" sz="2000" b="1" i="1">
                        <a:latin typeface="DejaVu Math TeX Gyre" panose="02000503000000000000" charset="0"/>
                        <a:cs typeface="DejaVu Math TeX Gyre" panose="02000503000000000000" charset="0"/>
                        <a:sym typeface="+mn-ea"/>
                      </a:rPr>
                      <m:t>𝑿</m:t>
                    </m:r>
                  </m:oMath>
                </a14:m>
                <a:r>
                  <a:rPr lang="en-US" sz="2000" b="1">
                    <a:sym typeface="+mn-ea"/>
                  </a:rPr>
                  <a:t>, </a:t>
                </a:r>
                <a:endParaRPr lang="en-US" sz="2000" b="1">
                  <a:sym typeface="+mn-ea"/>
                </a:endParaRPr>
              </a:p>
              <a:p>
                <a:r>
                  <a:rPr lang="en-US" sz="2000" b="1">
                    <a:sym typeface="+mn-ea"/>
                  </a:rPr>
                  <a:t>what fraction of the target dataset is used in training the model?</a:t>
                </a:r>
                <a:endParaRPr lang="en-US" sz="2000" b="1">
                  <a:sym typeface="+mn-ea"/>
                </a:endParaRPr>
              </a:p>
            </p:txBody>
          </p:sp>
        </mc:Choice>
        <mc:Fallback>
          <p:sp>
            <p:nvSpPr>
              <p:cNvPr id="24" name="Text Box 23"/>
              <p:cNvSpPr txBox="1">
                <a:spLocks noRot="1" noChangeAspect="1" noMove="1" noResize="1" noEditPoints="1" noAdjustHandles="1" noChangeArrowheads="1" noChangeShapeType="1" noTextEdit="1"/>
              </p:cNvSpPr>
              <p:nvPr/>
            </p:nvSpPr>
            <p:spPr>
              <a:xfrm>
                <a:off x="748030" y="1570355"/>
                <a:ext cx="8613140" cy="706755"/>
              </a:xfrm>
              <a:prstGeom prst="rect">
                <a:avLst/>
              </a:prstGeom>
              <a:blipFill rotWithShape="1">
                <a:blip r:embed="rId12"/>
                <a:stretch>
                  <a:fillRect/>
                </a:stretch>
              </a:blipFill>
            </p:spPr>
            <p:txBody>
              <a:bodyPr/>
              <a:lstStyle/>
              <a:p>
                <a:r>
                  <a:rPr lang="en-US" altLang="en-US">
                    <a:noFill/>
                  </a:rPr>
                  <a:t> </a:t>
                </a:r>
              </a:p>
            </p:txBody>
          </p:sp>
        </mc:Fallback>
      </mc:AlternateContent>
      <p:pic>
        <p:nvPicPr>
          <p:cNvPr id="2" name="334E55B0-647D-440b-865C-3EC943EB4CBC-3" descr="/Users/yaotong/Library/Containers/com.kingsoft.wpsoffice.mac/Data/tmp/wpsoffice.iWASNBwpsoffice"/>
          <p:cNvPicPr>
            <a:picLocks noChangeAspect="1"/>
          </p:cNvPicPr>
          <p:nvPr/>
        </p:nvPicPr>
        <p:blipFill>
          <a:blip r:embed="rId13"/>
          <a:stretch>
            <a:fillRect/>
          </a:stretch>
        </p:blipFill>
        <p:spPr>
          <a:xfrm>
            <a:off x="3925570" y="5934266"/>
            <a:ext cx="2188407" cy="211455"/>
          </a:xfrm>
          <a:prstGeom prst="rect">
            <a:avLst/>
          </a:prstGeom>
        </p:spPr>
      </p:pic>
      <p:sp>
        <p:nvSpPr>
          <p:cNvPr id="14" name="Slide Number Placeholder 13"/>
          <p:cNvSpPr>
            <a:spLocks noGrp="1"/>
          </p:cNvSpPr>
          <p:nvPr>
            <p:ph type="sldNum" sz="quarter" idx="12"/>
          </p:nvPr>
        </p:nvSpPr>
        <p:spPr/>
        <p:txBody>
          <a:bodyPr/>
          <a:p>
            <a:fld id="{49AE70B2-8BF9-45C0-BB95-33D1B9D3A854}" type="slidenum">
              <a:rPr lang="zh-CN" altLang="en-US" smtClean="0"/>
            </a:fld>
            <a:endParaRPr lang="zh-CN" altLang="en-US"/>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sz="3200"/>
              <a:t>Evaluation Metrics</a:t>
            </a:r>
            <a:endParaRPr lang="en-US" sz="3200"/>
          </a:p>
        </p:txBody>
      </p:sp>
      <p:sp>
        <p:nvSpPr>
          <p:cNvPr id="3" name="Content Placeholder 2"/>
          <p:cNvSpPr>
            <a:spLocks noGrp="1"/>
          </p:cNvSpPr>
          <p:nvPr>
            <p:ph idx="1"/>
          </p:nvPr>
        </p:nvSpPr>
        <p:spPr>
          <a:xfrm>
            <a:off x="647700" y="1368425"/>
            <a:ext cx="10515600" cy="4351338"/>
          </a:xfrm>
        </p:spPr>
        <p:txBody>
          <a:bodyPr/>
          <a:p>
            <a:pPr marL="0" indent="0">
              <a:buNone/>
            </a:pPr>
            <a:r>
              <a:rPr lang="en-US" sz="2000" b="1">
                <a:solidFill>
                  <a:schemeClr val="tx1">
                    <a:lumMod val="95000"/>
                    <a:lumOff val="5000"/>
                  </a:schemeClr>
                </a:solidFill>
                <a:sym typeface="+mn-ea"/>
              </a:rPr>
              <a:t>Maximum </a:t>
            </a:r>
            <a:r>
              <a:rPr lang="en-US" sz="2000" b="1">
                <a:solidFill>
                  <a:schemeClr val="tx1">
                    <a:lumMod val="95000"/>
                    <a:lumOff val="5000"/>
                  </a:schemeClr>
                </a:solidFill>
              </a:rPr>
              <a:t>mean absolute error (MAE) across all data usage proportions</a:t>
            </a:r>
            <a:endParaRPr lang="en-US" sz="2000" b="1">
              <a:solidFill>
                <a:schemeClr val="tx1">
                  <a:lumMod val="95000"/>
                  <a:lumOff val="5000"/>
                </a:schemeClr>
              </a:solidFill>
            </a:endParaRPr>
          </a:p>
        </p:txBody>
      </p:sp>
      <p:sp>
        <p:nvSpPr>
          <p:cNvPr id="1740" name="Rectangles 1739"/>
          <p:cNvSpPr/>
          <p:nvPr/>
        </p:nvSpPr>
        <p:spPr>
          <a:xfrm>
            <a:off x="748030" y="1857375"/>
            <a:ext cx="8613775" cy="3456940"/>
          </a:xfrm>
          <a:prstGeom prst="rect">
            <a:avLst/>
          </a:prstGeom>
          <a:solidFill>
            <a:schemeClr val="accent2">
              <a:lumMod val="20000"/>
              <a:lumOff val="80000"/>
              <a:alpha val="48000"/>
            </a:schemeClr>
          </a:solidFill>
          <a:ln w="76200">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pic>
        <p:nvPicPr>
          <p:cNvPr id="5" name="334E55B0-647D-440b-865C-3EC943EB4CBC-1" descr="wpsoffice"/>
          <p:cNvPicPr>
            <a:picLocks noChangeAspect="1"/>
          </p:cNvPicPr>
          <p:nvPr/>
        </p:nvPicPr>
        <p:blipFill>
          <a:blip r:embed="rId1"/>
          <a:stretch>
            <a:fillRect/>
          </a:stretch>
        </p:blipFill>
        <p:spPr>
          <a:xfrm>
            <a:off x="993140" y="2113915"/>
            <a:ext cx="1145540" cy="312420"/>
          </a:xfrm>
          <a:prstGeom prst="rect">
            <a:avLst/>
          </a:prstGeom>
        </p:spPr>
      </p:pic>
      <p:pic>
        <p:nvPicPr>
          <p:cNvPr id="7" name="Picture 6" descr="2-4"/>
          <p:cNvPicPr>
            <a:picLocks noChangeAspect="1"/>
          </p:cNvPicPr>
          <p:nvPr/>
        </p:nvPicPr>
        <p:blipFill>
          <a:blip r:embed="rId2"/>
          <a:srcRect l="37417" t="6357" r="38464" b="21251"/>
          <a:stretch>
            <a:fillRect/>
          </a:stretch>
        </p:blipFill>
        <p:spPr>
          <a:xfrm>
            <a:off x="5073015" y="2768600"/>
            <a:ext cx="1040765" cy="970280"/>
          </a:xfrm>
          <a:prstGeom prst="rect">
            <a:avLst/>
          </a:prstGeom>
        </p:spPr>
      </p:pic>
      <p:pic>
        <p:nvPicPr>
          <p:cNvPr id="9" name="Picture 8" descr="process-icons"/>
          <p:cNvPicPr>
            <a:picLocks noChangeAspect="1"/>
          </p:cNvPicPr>
          <p:nvPr/>
        </p:nvPicPr>
        <p:blipFill>
          <a:blip r:embed="rId3"/>
          <a:srcRect t="25731" r="86342" b="9552"/>
          <a:stretch>
            <a:fillRect/>
          </a:stretch>
        </p:blipFill>
        <p:spPr>
          <a:xfrm>
            <a:off x="4777740" y="4471035"/>
            <a:ext cx="676910" cy="685800"/>
          </a:xfrm>
          <a:prstGeom prst="rect">
            <a:avLst/>
          </a:prstGeom>
        </p:spPr>
      </p:pic>
      <p:pic>
        <p:nvPicPr>
          <p:cNvPr id="10" name="Picture 9" descr="process-icons"/>
          <p:cNvPicPr>
            <a:picLocks noChangeAspect="1"/>
          </p:cNvPicPr>
          <p:nvPr/>
        </p:nvPicPr>
        <p:blipFill>
          <a:blip r:embed="rId3"/>
          <a:srcRect l="24192" t="24561" r="59625" b="2339"/>
          <a:stretch>
            <a:fillRect/>
          </a:stretch>
        </p:blipFill>
        <p:spPr>
          <a:xfrm>
            <a:off x="5650865" y="4470400"/>
            <a:ext cx="710565" cy="686435"/>
          </a:xfrm>
          <a:prstGeom prst="rect">
            <a:avLst/>
          </a:prstGeom>
        </p:spPr>
      </p:pic>
      <p:pic>
        <p:nvPicPr>
          <p:cNvPr id="11" name="Picture 10" descr="gdpr-filled-outline-11-512"/>
          <p:cNvPicPr>
            <a:picLocks noChangeAspect="1"/>
          </p:cNvPicPr>
          <p:nvPr/>
        </p:nvPicPr>
        <p:blipFill>
          <a:blip r:embed="rId4"/>
          <a:stretch>
            <a:fillRect/>
          </a:stretch>
        </p:blipFill>
        <p:spPr>
          <a:xfrm>
            <a:off x="1097915" y="2715895"/>
            <a:ext cx="1040765" cy="1036955"/>
          </a:xfrm>
          <a:prstGeom prst="rect">
            <a:avLst/>
          </a:prstGeom>
        </p:spPr>
      </p:pic>
      <p:pic>
        <p:nvPicPr>
          <p:cNvPr id="12" name="Picture 11" descr="2-4"/>
          <p:cNvPicPr>
            <a:picLocks noChangeAspect="1"/>
          </p:cNvPicPr>
          <p:nvPr/>
        </p:nvPicPr>
        <p:blipFill>
          <a:blip r:embed="rId2"/>
          <a:srcRect l="6162" t="7040" r="70609" b="22437"/>
          <a:stretch>
            <a:fillRect/>
          </a:stretch>
        </p:blipFill>
        <p:spPr>
          <a:xfrm>
            <a:off x="7712075" y="2642870"/>
            <a:ext cx="1233170" cy="1162685"/>
          </a:xfrm>
          <a:prstGeom prst="rect">
            <a:avLst/>
          </a:prstGeom>
        </p:spPr>
      </p:pic>
      <p:sp>
        <p:nvSpPr>
          <p:cNvPr id="15" name="Right Arrow 14"/>
          <p:cNvSpPr/>
          <p:nvPr/>
        </p:nvSpPr>
        <p:spPr>
          <a:xfrm>
            <a:off x="2348865" y="3260090"/>
            <a:ext cx="2529205" cy="154305"/>
          </a:xfrm>
          <a:prstGeom prst="rightArrow">
            <a:avLst/>
          </a:prstGeom>
          <a:solidFill>
            <a:srgbClr val="CAEAFF"/>
          </a:solidFill>
          <a:ln w="25400" cap="flat" cmpd="sng">
            <a:solidFill>
              <a:srgbClr val="02BED1"/>
            </a:solidFill>
            <a:prstDash val="solid"/>
            <a:miter lim="800000"/>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6" name="Right Arrow 15"/>
          <p:cNvSpPr/>
          <p:nvPr/>
        </p:nvSpPr>
        <p:spPr>
          <a:xfrm>
            <a:off x="6308725" y="3260090"/>
            <a:ext cx="1360170" cy="154305"/>
          </a:xfrm>
          <a:prstGeom prst="rightArrow">
            <a:avLst/>
          </a:prstGeom>
          <a:solidFill>
            <a:srgbClr val="CAEAFF"/>
          </a:solidFill>
          <a:ln w="25400" cap="flat" cmpd="sng">
            <a:solidFill>
              <a:srgbClr val="02BED1"/>
            </a:solidFill>
            <a:prstDash val="solid"/>
            <a:miter lim="800000"/>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cxnSp>
        <p:nvCxnSpPr>
          <p:cNvPr id="17" name="Straight Connector 16"/>
          <p:cNvCxnSpPr/>
          <p:nvPr/>
        </p:nvCxnSpPr>
        <p:spPr>
          <a:xfrm flipH="1">
            <a:off x="4441825" y="3728720"/>
            <a:ext cx="800735" cy="727075"/>
          </a:xfrm>
          <a:prstGeom prst="line">
            <a:avLst/>
          </a:prstGeom>
          <a:solidFill>
            <a:srgbClr val="CAEAFF"/>
          </a:solidFill>
          <a:ln w="41275" cap="flat" cmpd="sng">
            <a:solidFill>
              <a:srgbClr val="02BED1"/>
            </a:solidFill>
            <a:prstDash val="sysDash"/>
            <a:miter lim="800000"/>
          </a:ln>
        </p:spPr>
        <p:style>
          <a:lnRef idx="2">
            <a:schemeClr val="accent1">
              <a:lumMod val="75000"/>
            </a:schemeClr>
          </a:lnRef>
          <a:fillRef idx="1">
            <a:schemeClr val="accent1"/>
          </a:fillRef>
          <a:effectRef idx="0">
            <a:srgbClr val="FFFFFF"/>
          </a:effectRef>
          <a:fontRef idx="minor">
            <a:schemeClr val="lt1"/>
          </a:fontRef>
        </p:style>
      </p:cxnSp>
      <p:cxnSp>
        <p:nvCxnSpPr>
          <p:cNvPr id="18" name="Straight Connector 17"/>
          <p:cNvCxnSpPr/>
          <p:nvPr/>
        </p:nvCxnSpPr>
        <p:spPr>
          <a:xfrm>
            <a:off x="5801360" y="3745865"/>
            <a:ext cx="836930" cy="717550"/>
          </a:xfrm>
          <a:prstGeom prst="line">
            <a:avLst/>
          </a:prstGeom>
          <a:solidFill>
            <a:srgbClr val="CAEAFF"/>
          </a:solidFill>
          <a:ln w="41275" cap="flat" cmpd="sng">
            <a:solidFill>
              <a:srgbClr val="02BED1"/>
            </a:solidFill>
            <a:prstDash val="sysDash"/>
            <a:miter lim="800000"/>
          </a:ln>
        </p:spPr>
        <p:style>
          <a:lnRef idx="2">
            <a:schemeClr val="accent1">
              <a:lumMod val="75000"/>
            </a:schemeClr>
          </a:lnRef>
          <a:fillRef idx="1">
            <a:schemeClr val="accent1"/>
          </a:fillRef>
          <a:effectRef idx="0">
            <a:srgbClr val="FFFFFF"/>
          </a:effectRef>
          <a:fontRef idx="minor">
            <a:schemeClr val="lt1"/>
          </a:fontRef>
        </p:style>
      </p:cxnSp>
      <p:pic>
        <p:nvPicPr>
          <p:cNvPr id="20" name="334E55B0-647D-440b-865C-3EC943EB4CBC-5" descr="/Users/yaotong/Library/Containers/com.kingsoft.wpsoffice.mac/Data/tmp/wpsoffice.GSRqxNwpsoffice"/>
          <p:cNvPicPr>
            <a:picLocks noChangeAspect="1"/>
          </p:cNvPicPr>
          <p:nvPr/>
        </p:nvPicPr>
        <p:blipFill>
          <a:blip r:embed="rId5"/>
          <a:stretch>
            <a:fillRect/>
          </a:stretch>
        </p:blipFill>
        <p:spPr>
          <a:xfrm>
            <a:off x="4441508" y="2251075"/>
            <a:ext cx="2301240" cy="220980"/>
          </a:xfrm>
          <a:prstGeom prst="rect">
            <a:avLst/>
          </a:prstGeom>
        </p:spPr>
      </p:pic>
      <p:pic>
        <p:nvPicPr>
          <p:cNvPr id="21" name="334E55B0-647D-440b-865C-3EC943EB4CBC-6" descr="/Users/yaotong/Library/Containers/com.kingsoft.wpsoffice.mac/Data/tmp/wpsoffice.JVRxDFwpsoffice"/>
          <p:cNvPicPr>
            <a:picLocks noChangeAspect="1"/>
          </p:cNvPicPr>
          <p:nvPr/>
        </p:nvPicPr>
        <p:blipFill>
          <a:blip r:embed="rId6"/>
          <a:stretch>
            <a:fillRect/>
          </a:stretch>
        </p:blipFill>
        <p:spPr>
          <a:xfrm>
            <a:off x="7578091" y="2205355"/>
            <a:ext cx="1635125" cy="220980"/>
          </a:xfrm>
          <a:prstGeom prst="rect">
            <a:avLst/>
          </a:prstGeom>
        </p:spPr>
      </p:pic>
      <p:pic>
        <p:nvPicPr>
          <p:cNvPr id="22" name="334E55B0-647D-440b-865C-3EC943EB4CBC-11" descr="/Users/yaotong/Library/Containers/com.kingsoft.wpsoffice.mac/Data/tmp/wpsoffice.khJrbTwpsoffice"/>
          <p:cNvPicPr>
            <a:picLocks noChangeAspect="1"/>
          </p:cNvPicPr>
          <p:nvPr/>
        </p:nvPicPr>
        <p:blipFill>
          <a:blip r:embed="rId7"/>
          <a:stretch>
            <a:fillRect/>
          </a:stretch>
        </p:blipFill>
        <p:spPr>
          <a:xfrm>
            <a:off x="2238375" y="2951163"/>
            <a:ext cx="2639695" cy="220345"/>
          </a:xfrm>
          <a:prstGeom prst="rect">
            <a:avLst/>
          </a:prstGeom>
        </p:spPr>
      </p:pic>
      <p:pic>
        <p:nvPicPr>
          <p:cNvPr id="23" name="334E55B0-647D-440b-865C-3EC943EB4CBC-12" descr="/Users/yaotong/Library/Containers/com.kingsoft.wpsoffice.mac/Data/tmp/wpsoffice.XmuPnDwpsoffice"/>
          <p:cNvPicPr>
            <a:picLocks noChangeAspect="1"/>
          </p:cNvPicPr>
          <p:nvPr/>
        </p:nvPicPr>
        <p:blipFill>
          <a:blip r:embed="rId8"/>
          <a:stretch>
            <a:fillRect/>
          </a:stretch>
        </p:blipFill>
        <p:spPr>
          <a:xfrm>
            <a:off x="2468245" y="3434715"/>
            <a:ext cx="2179320" cy="685165"/>
          </a:xfrm>
          <a:prstGeom prst="rect">
            <a:avLst/>
          </a:prstGeom>
        </p:spPr>
      </p:pic>
      <p:sp>
        <p:nvSpPr>
          <p:cNvPr id="1768" name="Rectangles 1767"/>
          <p:cNvSpPr/>
          <p:nvPr/>
        </p:nvSpPr>
        <p:spPr>
          <a:xfrm>
            <a:off x="9577705" y="1857375"/>
            <a:ext cx="1733550" cy="3448050"/>
          </a:xfrm>
          <a:prstGeom prst="rect">
            <a:avLst/>
          </a:prstGeom>
          <a:solidFill>
            <a:schemeClr val="accent4">
              <a:lumMod val="20000"/>
              <a:lumOff val="80000"/>
              <a:alpha val="48000"/>
            </a:schemeClr>
          </a:solidFill>
          <a:ln w="76200">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pic>
        <p:nvPicPr>
          <p:cNvPr id="6" name="Picture 5" descr="flat,750x,075,f-pad,750x1000,f8f8f8-2"/>
          <p:cNvPicPr>
            <a:picLocks noChangeAspect="1"/>
          </p:cNvPicPr>
          <p:nvPr/>
        </p:nvPicPr>
        <p:blipFill>
          <a:blip r:embed="rId9"/>
          <a:srcRect l="20849" t="28188" r="23324" b="30515"/>
          <a:stretch>
            <a:fillRect/>
          </a:stretch>
        </p:blipFill>
        <p:spPr>
          <a:xfrm>
            <a:off x="9855200" y="2642235"/>
            <a:ext cx="1179195" cy="1163320"/>
          </a:xfrm>
          <a:prstGeom prst="rect">
            <a:avLst/>
          </a:prstGeom>
        </p:spPr>
      </p:pic>
      <p:pic>
        <p:nvPicPr>
          <p:cNvPr id="8" name="334E55B0-647D-440b-865C-3EC943EB4CBC-20" descr="/Users/yaotong/Library/Containers/com.kingsoft.wpsoffice.mac/Data/tmp/wpsoffice.CRPyyBwpsoffice"/>
          <p:cNvPicPr>
            <a:picLocks noChangeAspect="1"/>
          </p:cNvPicPr>
          <p:nvPr/>
        </p:nvPicPr>
        <p:blipFill>
          <a:blip r:embed="rId10"/>
          <a:stretch>
            <a:fillRect/>
          </a:stretch>
        </p:blipFill>
        <p:spPr>
          <a:xfrm>
            <a:off x="10079674" y="2205355"/>
            <a:ext cx="728980" cy="220980"/>
          </a:xfrm>
          <a:prstGeom prst="rect">
            <a:avLst/>
          </a:prstGeom>
        </p:spPr>
      </p:pic>
      <p:sp>
        <p:nvSpPr>
          <p:cNvPr id="13" name="Right Arrow 12"/>
          <p:cNvSpPr/>
          <p:nvPr/>
        </p:nvSpPr>
        <p:spPr>
          <a:xfrm rot="5400000">
            <a:off x="10172700" y="4265295"/>
            <a:ext cx="610870" cy="123190"/>
          </a:xfrm>
          <a:prstGeom prst="rightArrow">
            <a:avLst/>
          </a:prstGeom>
          <a:solidFill>
            <a:srgbClr val="CAEAFF"/>
          </a:solidFill>
          <a:ln w="25400" cap="flat" cmpd="sng">
            <a:solidFill>
              <a:srgbClr val="02BED1"/>
            </a:solidFill>
            <a:prstDash val="solid"/>
            <a:miter lim="800000"/>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pic>
        <p:nvPicPr>
          <p:cNvPr id="14" name="334E55B0-647D-440b-865C-3EC943EB4CBC-21" descr="/Users/yaotong/Library/Containers/com.kingsoft.wpsoffice.mac/Data/tmp/wpsoffice.mUUADOwpsoffice"/>
          <p:cNvPicPr>
            <a:picLocks noChangeAspect="1"/>
          </p:cNvPicPr>
          <p:nvPr/>
        </p:nvPicPr>
        <p:blipFill>
          <a:blip r:embed="rId11"/>
          <a:stretch>
            <a:fillRect/>
          </a:stretch>
        </p:blipFill>
        <p:spPr>
          <a:xfrm>
            <a:off x="10408604" y="4795520"/>
            <a:ext cx="130810" cy="220980"/>
          </a:xfrm>
          <a:prstGeom prst="rect">
            <a:avLst/>
          </a:prstGeom>
        </p:spPr>
      </p:pic>
      <p:sp>
        <p:nvSpPr>
          <p:cNvPr id="27" name="Rectangles 26"/>
          <p:cNvSpPr/>
          <p:nvPr/>
        </p:nvSpPr>
        <p:spPr>
          <a:xfrm>
            <a:off x="2357755" y="3623945"/>
            <a:ext cx="288290" cy="349885"/>
          </a:xfrm>
          <a:prstGeom prst="rect">
            <a:avLst/>
          </a:prstGeom>
          <a:noFill/>
          <a:ln w="31750">
            <a:solidFill>
              <a:srgbClr val="C0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29" name="Rectangles 28"/>
          <p:cNvSpPr/>
          <p:nvPr/>
        </p:nvSpPr>
        <p:spPr>
          <a:xfrm>
            <a:off x="10347960" y="4707255"/>
            <a:ext cx="288290" cy="349885"/>
          </a:xfrm>
          <a:prstGeom prst="rect">
            <a:avLst/>
          </a:prstGeom>
          <a:noFill/>
          <a:ln w="31750">
            <a:solidFill>
              <a:srgbClr val="C0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pic>
        <p:nvPicPr>
          <p:cNvPr id="35" name="334E55B0-647D-440b-865C-3EC943EB4CBC-5" descr="wpsoffice"/>
          <p:cNvPicPr>
            <a:picLocks noChangeAspect="1"/>
          </p:cNvPicPr>
          <p:nvPr/>
        </p:nvPicPr>
        <p:blipFill>
          <a:blip r:embed="rId12"/>
          <a:stretch>
            <a:fillRect/>
          </a:stretch>
        </p:blipFill>
        <p:spPr>
          <a:xfrm>
            <a:off x="4756785" y="5710555"/>
            <a:ext cx="1088390" cy="610870"/>
          </a:xfrm>
          <a:prstGeom prst="rect">
            <a:avLst/>
          </a:prstGeom>
        </p:spPr>
      </p:pic>
      <p:cxnSp>
        <p:nvCxnSpPr>
          <p:cNvPr id="37" name="Straight Arrow Connector 36"/>
          <p:cNvCxnSpPr>
            <a:stCxn id="27" idx="2"/>
          </p:cNvCxnSpPr>
          <p:nvPr/>
        </p:nvCxnSpPr>
        <p:spPr>
          <a:xfrm>
            <a:off x="2501900" y="3973830"/>
            <a:ext cx="3995420" cy="1565275"/>
          </a:xfrm>
          <a:prstGeom prst="straightConnector1">
            <a:avLst/>
          </a:prstGeom>
          <a:ln w="31750">
            <a:solidFill>
              <a:srgbClr val="C00000"/>
            </a:solidFill>
            <a:tailEnd type="arrow"/>
          </a:ln>
        </p:spPr>
        <p:style>
          <a:lnRef idx="2">
            <a:schemeClr val="accent1"/>
          </a:lnRef>
          <a:fillRef idx="0">
            <a:srgbClr val="FFFFFF"/>
          </a:fillRef>
          <a:effectRef idx="0">
            <a:srgbClr val="FFFFFF"/>
          </a:effectRef>
          <a:fontRef idx="minor">
            <a:schemeClr val="tx1"/>
          </a:fontRef>
        </p:style>
      </p:cxnSp>
      <p:cxnSp>
        <p:nvCxnSpPr>
          <p:cNvPr id="38" name="Straight Arrow Connector 37"/>
          <p:cNvCxnSpPr>
            <a:stCxn id="29" idx="2"/>
          </p:cNvCxnSpPr>
          <p:nvPr/>
        </p:nvCxnSpPr>
        <p:spPr>
          <a:xfrm flipH="1">
            <a:off x="7382510" y="5057140"/>
            <a:ext cx="3109595" cy="461645"/>
          </a:xfrm>
          <a:prstGeom prst="straightConnector1">
            <a:avLst/>
          </a:prstGeom>
          <a:ln w="31750">
            <a:solidFill>
              <a:srgbClr val="C00000"/>
            </a:solidFill>
            <a:tailEnd type="arrow"/>
          </a:ln>
        </p:spPr>
        <p:style>
          <a:lnRef idx="2">
            <a:schemeClr val="accent1"/>
          </a:lnRef>
          <a:fillRef idx="0">
            <a:srgbClr val="FFFFFF"/>
          </a:fillRef>
          <a:effectRef idx="0">
            <a:srgbClr val="FFFFFF"/>
          </a:effectRef>
          <a:fontRef idx="minor">
            <a:schemeClr val="tx1"/>
          </a:fontRef>
        </p:style>
      </p:cxnSp>
      <p:pic>
        <p:nvPicPr>
          <p:cNvPr id="25" name="334E55B0-647D-440b-865C-3EC943EB4CBC-10" descr="wpsoffice"/>
          <p:cNvPicPr>
            <a:picLocks noChangeAspect="1"/>
          </p:cNvPicPr>
          <p:nvPr/>
        </p:nvPicPr>
        <p:blipFill>
          <a:blip r:embed="rId13"/>
          <a:stretch>
            <a:fillRect/>
          </a:stretch>
        </p:blipFill>
        <p:spPr>
          <a:xfrm>
            <a:off x="6426200" y="5587365"/>
            <a:ext cx="1040765" cy="405765"/>
          </a:xfrm>
          <a:prstGeom prst="rect">
            <a:avLst/>
          </a:prstGeom>
        </p:spPr>
      </p:pic>
      <p:sp>
        <p:nvSpPr>
          <p:cNvPr id="19" name="Slide Number Placeholder 18"/>
          <p:cNvSpPr>
            <a:spLocks noGrp="1"/>
          </p:cNvSpPr>
          <p:nvPr>
            <p:ph type="sldNum" sz="quarter" idx="12"/>
          </p:nvPr>
        </p:nvSpPr>
        <p:spPr/>
        <p:txBody>
          <a:bodyPr/>
          <a:p>
            <a:fld id="{49AE70B2-8BF9-45C0-BB95-33D1B9D3A854}" type="slidenum">
              <a:rPr lang="zh-CN" altLang="en-US" smtClean="0"/>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27" grpId="0" animBg="1"/>
      <p:bldP spid="29" grpId="1" animBg="1"/>
      <p:bldP spid="27" grpId="1"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sz="3200"/>
              <a:t>Evaluation Metrics</a:t>
            </a:r>
            <a:endParaRPr lang="en-US" sz="3200"/>
          </a:p>
        </p:txBody>
      </p:sp>
      <p:sp>
        <p:nvSpPr>
          <p:cNvPr id="3" name="Content Placeholder 2"/>
          <p:cNvSpPr>
            <a:spLocks noGrp="1"/>
          </p:cNvSpPr>
          <p:nvPr>
            <p:ph idx="1"/>
          </p:nvPr>
        </p:nvSpPr>
        <p:spPr>
          <a:xfrm>
            <a:off x="647700" y="1368425"/>
            <a:ext cx="10515600" cy="4351338"/>
          </a:xfrm>
        </p:spPr>
        <p:txBody>
          <a:bodyPr/>
          <a:p>
            <a:pPr marL="0" indent="0">
              <a:buNone/>
            </a:pPr>
            <a:r>
              <a:rPr lang="en-US" sz="2000" b="1">
                <a:solidFill>
                  <a:schemeClr val="tx1">
                    <a:lumMod val="95000"/>
                    <a:lumOff val="5000"/>
                  </a:schemeClr>
                </a:solidFill>
                <a:sym typeface="+mn-ea"/>
              </a:rPr>
              <a:t>Maximum </a:t>
            </a:r>
            <a:r>
              <a:rPr lang="en-US" sz="2000" b="1">
                <a:solidFill>
                  <a:schemeClr val="tx1">
                    <a:lumMod val="95000"/>
                    <a:lumOff val="5000"/>
                  </a:schemeClr>
                </a:solidFill>
              </a:rPr>
              <a:t>mean absolute error (MAE) across all data usage proportions</a:t>
            </a:r>
            <a:endParaRPr lang="en-US" sz="2000" b="1">
              <a:solidFill>
                <a:schemeClr val="tx1">
                  <a:lumMod val="95000"/>
                  <a:lumOff val="5000"/>
                </a:schemeClr>
              </a:solidFill>
            </a:endParaRPr>
          </a:p>
        </p:txBody>
      </p:sp>
      <p:sp>
        <p:nvSpPr>
          <p:cNvPr id="1740" name="Rectangles 1739"/>
          <p:cNvSpPr/>
          <p:nvPr/>
        </p:nvSpPr>
        <p:spPr>
          <a:xfrm>
            <a:off x="748030" y="1857375"/>
            <a:ext cx="8613775" cy="3456940"/>
          </a:xfrm>
          <a:prstGeom prst="rect">
            <a:avLst/>
          </a:prstGeom>
          <a:solidFill>
            <a:schemeClr val="accent2">
              <a:lumMod val="20000"/>
              <a:lumOff val="80000"/>
              <a:alpha val="48000"/>
            </a:schemeClr>
          </a:solidFill>
          <a:ln w="76200">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pic>
        <p:nvPicPr>
          <p:cNvPr id="5" name="334E55B0-647D-440b-865C-3EC943EB4CBC-1" descr="wpsoffice"/>
          <p:cNvPicPr>
            <a:picLocks noChangeAspect="1"/>
          </p:cNvPicPr>
          <p:nvPr/>
        </p:nvPicPr>
        <p:blipFill>
          <a:blip r:embed="rId1"/>
          <a:stretch>
            <a:fillRect/>
          </a:stretch>
        </p:blipFill>
        <p:spPr>
          <a:xfrm>
            <a:off x="993140" y="2113915"/>
            <a:ext cx="1145540" cy="312420"/>
          </a:xfrm>
          <a:prstGeom prst="rect">
            <a:avLst/>
          </a:prstGeom>
        </p:spPr>
      </p:pic>
      <p:pic>
        <p:nvPicPr>
          <p:cNvPr id="7" name="Picture 6" descr="2-4"/>
          <p:cNvPicPr>
            <a:picLocks noChangeAspect="1"/>
          </p:cNvPicPr>
          <p:nvPr/>
        </p:nvPicPr>
        <p:blipFill>
          <a:blip r:embed="rId2"/>
          <a:srcRect l="37417" t="6357" r="38464" b="21251"/>
          <a:stretch>
            <a:fillRect/>
          </a:stretch>
        </p:blipFill>
        <p:spPr>
          <a:xfrm>
            <a:off x="5073015" y="2768600"/>
            <a:ext cx="1040765" cy="970280"/>
          </a:xfrm>
          <a:prstGeom prst="rect">
            <a:avLst/>
          </a:prstGeom>
        </p:spPr>
      </p:pic>
      <p:pic>
        <p:nvPicPr>
          <p:cNvPr id="9" name="Picture 8" descr="process-icons"/>
          <p:cNvPicPr>
            <a:picLocks noChangeAspect="1"/>
          </p:cNvPicPr>
          <p:nvPr/>
        </p:nvPicPr>
        <p:blipFill>
          <a:blip r:embed="rId3"/>
          <a:srcRect t="25731" r="86342" b="9552"/>
          <a:stretch>
            <a:fillRect/>
          </a:stretch>
        </p:blipFill>
        <p:spPr>
          <a:xfrm>
            <a:off x="4777740" y="4471035"/>
            <a:ext cx="676910" cy="685800"/>
          </a:xfrm>
          <a:prstGeom prst="rect">
            <a:avLst/>
          </a:prstGeom>
        </p:spPr>
      </p:pic>
      <p:pic>
        <p:nvPicPr>
          <p:cNvPr id="10" name="Picture 9" descr="process-icons"/>
          <p:cNvPicPr>
            <a:picLocks noChangeAspect="1"/>
          </p:cNvPicPr>
          <p:nvPr/>
        </p:nvPicPr>
        <p:blipFill>
          <a:blip r:embed="rId3"/>
          <a:srcRect l="24192" t="24561" r="59625" b="2339"/>
          <a:stretch>
            <a:fillRect/>
          </a:stretch>
        </p:blipFill>
        <p:spPr>
          <a:xfrm>
            <a:off x="5650865" y="4470400"/>
            <a:ext cx="710565" cy="686435"/>
          </a:xfrm>
          <a:prstGeom prst="rect">
            <a:avLst/>
          </a:prstGeom>
        </p:spPr>
      </p:pic>
      <p:pic>
        <p:nvPicPr>
          <p:cNvPr id="11" name="Picture 10" descr="gdpr-filled-outline-11-512"/>
          <p:cNvPicPr>
            <a:picLocks noChangeAspect="1"/>
          </p:cNvPicPr>
          <p:nvPr/>
        </p:nvPicPr>
        <p:blipFill>
          <a:blip r:embed="rId4"/>
          <a:stretch>
            <a:fillRect/>
          </a:stretch>
        </p:blipFill>
        <p:spPr>
          <a:xfrm>
            <a:off x="1097915" y="2715895"/>
            <a:ext cx="1040765" cy="1036955"/>
          </a:xfrm>
          <a:prstGeom prst="rect">
            <a:avLst/>
          </a:prstGeom>
        </p:spPr>
      </p:pic>
      <p:pic>
        <p:nvPicPr>
          <p:cNvPr id="12" name="Picture 11" descr="2-4"/>
          <p:cNvPicPr>
            <a:picLocks noChangeAspect="1"/>
          </p:cNvPicPr>
          <p:nvPr/>
        </p:nvPicPr>
        <p:blipFill>
          <a:blip r:embed="rId2"/>
          <a:srcRect l="6162" t="7040" r="70609" b="22437"/>
          <a:stretch>
            <a:fillRect/>
          </a:stretch>
        </p:blipFill>
        <p:spPr>
          <a:xfrm>
            <a:off x="7712075" y="2642870"/>
            <a:ext cx="1233170" cy="1162685"/>
          </a:xfrm>
          <a:prstGeom prst="rect">
            <a:avLst/>
          </a:prstGeom>
        </p:spPr>
      </p:pic>
      <p:sp>
        <p:nvSpPr>
          <p:cNvPr id="15" name="Right Arrow 14"/>
          <p:cNvSpPr/>
          <p:nvPr/>
        </p:nvSpPr>
        <p:spPr>
          <a:xfrm>
            <a:off x="2348865" y="3260090"/>
            <a:ext cx="2529205" cy="154305"/>
          </a:xfrm>
          <a:prstGeom prst="rightArrow">
            <a:avLst/>
          </a:prstGeom>
          <a:solidFill>
            <a:srgbClr val="CAEAFF"/>
          </a:solidFill>
          <a:ln w="25400" cap="flat" cmpd="sng">
            <a:solidFill>
              <a:srgbClr val="02BED1"/>
            </a:solidFill>
            <a:prstDash val="solid"/>
            <a:miter lim="800000"/>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6" name="Right Arrow 15"/>
          <p:cNvSpPr/>
          <p:nvPr/>
        </p:nvSpPr>
        <p:spPr>
          <a:xfrm>
            <a:off x="6308725" y="3260090"/>
            <a:ext cx="1360170" cy="154305"/>
          </a:xfrm>
          <a:prstGeom prst="rightArrow">
            <a:avLst/>
          </a:prstGeom>
          <a:solidFill>
            <a:srgbClr val="CAEAFF"/>
          </a:solidFill>
          <a:ln w="25400" cap="flat" cmpd="sng">
            <a:solidFill>
              <a:srgbClr val="02BED1"/>
            </a:solidFill>
            <a:prstDash val="solid"/>
            <a:miter lim="800000"/>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cxnSp>
        <p:nvCxnSpPr>
          <p:cNvPr id="17" name="Straight Connector 16"/>
          <p:cNvCxnSpPr/>
          <p:nvPr/>
        </p:nvCxnSpPr>
        <p:spPr>
          <a:xfrm flipH="1">
            <a:off x="4441825" y="3728720"/>
            <a:ext cx="800735" cy="727075"/>
          </a:xfrm>
          <a:prstGeom prst="line">
            <a:avLst/>
          </a:prstGeom>
          <a:solidFill>
            <a:srgbClr val="CAEAFF"/>
          </a:solidFill>
          <a:ln w="41275" cap="flat" cmpd="sng">
            <a:solidFill>
              <a:srgbClr val="02BED1"/>
            </a:solidFill>
            <a:prstDash val="sysDash"/>
            <a:miter lim="800000"/>
          </a:ln>
        </p:spPr>
        <p:style>
          <a:lnRef idx="2">
            <a:schemeClr val="accent1">
              <a:lumMod val="75000"/>
            </a:schemeClr>
          </a:lnRef>
          <a:fillRef idx="1">
            <a:schemeClr val="accent1"/>
          </a:fillRef>
          <a:effectRef idx="0">
            <a:srgbClr val="FFFFFF"/>
          </a:effectRef>
          <a:fontRef idx="minor">
            <a:schemeClr val="lt1"/>
          </a:fontRef>
        </p:style>
      </p:cxnSp>
      <p:cxnSp>
        <p:nvCxnSpPr>
          <p:cNvPr id="18" name="Straight Connector 17"/>
          <p:cNvCxnSpPr/>
          <p:nvPr/>
        </p:nvCxnSpPr>
        <p:spPr>
          <a:xfrm>
            <a:off x="5801360" y="3745865"/>
            <a:ext cx="836930" cy="717550"/>
          </a:xfrm>
          <a:prstGeom prst="line">
            <a:avLst/>
          </a:prstGeom>
          <a:solidFill>
            <a:srgbClr val="CAEAFF"/>
          </a:solidFill>
          <a:ln w="41275" cap="flat" cmpd="sng">
            <a:solidFill>
              <a:srgbClr val="02BED1"/>
            </a:solidFill>
            <a:prstDash val="sysDash"/>
            <a:miter lim="800000"/>
          </a:ln>
        </p:spPr>
        <p:style>
          <a:lnRef idx="2">
            <a:schemeClr val="accent1">
              <a:lumMod val="75000"/>
            </a:schemeClr>
          </a:lnRef>
          <a:fillRef idx="1">
            <a:schemeClr val="accent1"/>
          </a:fillRef>
          <a:effectRef idx="0">
            <a:srgbClr val="FFFFFF"/>
          </a:effectRef>
          <a:fontRef idx="minor">
            <a:schemeClr val="lt1"/>
          </a:fontRef>
        </p:style>
      </p:cxnSp>
      <p:pic>
        <p:nvPicPr>
          <p:cNvPr id="20" name="334E55B0-647D-440b-865C-3EC943EB4CBC-5" descr="/Users/yaotong/Library/Containers/com.kingsoft.wpsoffice.mac/Data/tmp/wpsoffice.GSRqxNwpsoffice"/>
          <p:cNvPicPr>
            <a:picLocks noChangeAspect="1"/>
          </p:cNvPicPr>
          <p:nvPr/>
        </p:nvPicPr>
        <p:blipFill>
          <a:blip r:embed="rId5"/>
          <a:stretch>
            <a:fillRect/>
          </a:stretch>
        </p:blipFill>
        <p:spPr>
          <a:xfrm>
            <a:off x="4441508" y="2251075"/>
            <a:ext cx="2301240" cy="220980"/>
          </a:xfrm>
          <a:prstGeom prst="rect">
            <a:avLst/>
          </a:prstGeom>
        </p:spPr>
      </p:pic>
      <p:pic>
        <p:nvPicPr>
          <p:cNvPr id="21" name="334E55B0-647D-440b-865C-3EC943EB4CBC-6" descr="/Users/yaotong/Library/Containers/com.kingsoft.wpsoffice.mac/Data/tmp/wpsoffice.JVRxDFwpsoffice"/>
          <p:cNvPicPr>
            <a:picLocks noChangeAspect="1"/>
          </p:cNvPicPr>
          <p:nvPr/>
        </p:nvPicPr>
        <p:blipFill>
          <a:blip r:embed="rId6"/>
          <a:stretch>
            <a:fillRect/>
          </a:stretch>
        </p:blipFill>
        <p:spPr>
          <a:xfrm>
            <a:off x="7578091" y="2205355"/>
            <a:ext cx="1635125" cy="220980"/>
          </a:xfrm>
          <a:prstGeom prst="rect">
            <a:avLst/>
          </a:prstGeom>
        </p:spPr>
      </p:pic>
      <p:pic>
        <p:nvPicPr>
          <p:cNvPr id="22" name="334E55B0-647D-440b-865C-3EC943EB4CBC-11" descr="/Users/yaotong/Library/Containers/com.kingsoft.wpsoffice.mac/Data/tmp/wpsoffice.khJrbTwpsoffice"/>
          <p:cNvPicPr>
            <a:picLocks noChangeAspect="1"/>
          </p:cNvPicPr>
          <p:nvPr/>
        </p:nvPicPr>
        <p:blipFill>
          <a:blip r:embed="rId7"/>
          <a:stretch>
            <a:fillRect/>
          </a:stretch>
        </p:blipFill>
        <p:spPr>
          <a:xfrm>
            <a:off x="2238375" y="2951163"/>
            <a:ext cx="2639695" cy="220345"/>
          </a:xfrm>
          <a:prstGeom prst="rect">
            <a:avLst/>
          </a:prstGeom>
        </p:spPr>
      </p:pic>
      <p:pic>
        <p:nvPicPr>
          <p:cNvPr id="23" name="334E55B0-647D-440b-865C-3EC943EB4CBC-12" descr="/Users/yaotong/Library/Containers/com.kingsoft.wpsoffice.mac/Data/tmp/wpsoffice.XmuPnDwpsoffice"/>
          <p:cNvPicPr>
            <a:picLocks noChangeAspect="1"/>
          </p:cNvPicPr>
          <p:nvPr/>
        </p:nvPicPr>
        <p:blipFill>
          <a:blip r:embed="rId8"/>
          <a:stretch>
            <a:fillRect/>
          </a:stretch>
        </p:blipFill>
        <p:spPr>
          <a:xfrm>
            <a:off x="2468245" y="3434715"/>
            <a:ext cx="2179320" cy="685165"/>
          </a:xfrm>
          <a:prstGeom prst="rect">
            <a:avLst/>
          </a:prstGeom>
        </p:spPr>
      </p:pic>
      <p:sp>
        <p:nvSpPr>
          <p:cNvPr id="1768" name="Rectangles 1767"/>
          <p:cNvSpPr/>
          <p:nvPr/>
        </p:nvSpPr>
        <p:spPr>
          <a:xfrm>
            <a:off x="9577705" y="1857375"/>
            <a:ext cx="1733550" cy="3448050"/>
          </a:xfrm>
          <a:prstGeom prst="rect">
            <a:avLst/>
          </a:prstGeom>
          <a:solidFill>
            <a:schemeClr val="accent4">
              <a:lumMod val="20000"/>
              <a:lumOff val="80000"/>
              <a:alpha val="48000"/>
            </a:schemeClr>
          </a:solidFill>
          <a:ln w="76200">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pic>
        <p:nvPicPr>
          <p:cNvPr id="6" name="Picture 5" descr="flat,750x,075,f-pad,750x1000,f8f8f8-2"/>
          <p:cNvPicPr>
            <a:picLocks noChangeAspect="1"/>
          </p:cNvPicPr>
          <p:nvPr/>
        </p:nvPicPr>
        <p:blipFill>
          <a:blip r:embed="rId9"/>
          <a:srcRect l="20849" t="28188" r="23324" b="30515"/>
          <a:stretch>
            <a:fillRect/>
          </a:stretch>
        </p:blipFill>
        <p:spPr>
          <a:xfrm>
            <a:off x="9855200" y="2642235"/>
            <a:ext cx="1179195" cy="1163320"/>
          </a:xfrm>
          <a:prstGeom prst="rect">
            <a:avLst/>
          </a:prstGeom>
        </p:spPr>
      </p:pic>
      <p:pic>
        <p:nvPicPr>
          <p:cNvPr id="8" name="334E55B0-647D-440b-865C-3EC943EB4CBC-20" descr="/Users/yaotong/Library/Containers/com.kingsoft.wpsoffice.mac/Data/tmp/wpsoffice.CRPyyBwpsoffice"/>
          <p:cNvPicPr>
            <a:picLocks noChangeAspect="1"/>
          </p:cNvPicPr>
          <p:nvPr/>
        </p:nvPicPr>
        <p:blipFill>
          <a:blip r:embed="rId10"/>
          <a:stretch>
            <a:fillRect/>
          </a:stretch>
        </p:blipFill>
        <p:spPr>
          <a:xfrm>
            <a:off x="10079674" y="2205355"/>
            <a:ext cx="728980" cy="220980"/>
          </a:xfrm>
          <a:prstGeom prst="rect">
            <a:avLst/>
          </a:prstGeom>
        </p:spPr>
      </p:pic>
      <p:sp>
        <p:nvSpPr>
          <p:cNvPr id="13" name="Right Arrow 12"/>
          <p:cNvSpPr/>
          <p:nvPr/>
        </p:nvSpPr>
        <p:spPr>
          <a:xfrm rot="5400000">
            <a:off x="10172700" y="4265295"/>
            <a:ext cx="610870" cy="123190"/>
          </a:xfrm>
          <a:prstGeom prst="rightArrow">
            <a:avLst/>
          </a:prstGeom>
          <a:solidFill>
            <a:srgbClr val="CAEAFF"/>
          </a:solidFill>
          <a:ln w="25400" cap="flat" cmpd="sng">
            <a:solidFill>
              <a:srgbClr val="02BED1"/>
            </a:solidFill>
            <a:prstDash val="solid"/>
            <a:miter lim="800000"/>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pic>
        <p:nvPicPr>
          <p:cNvPr id="14" name="334E55B0-647D-440b-865C-3EC943EB4CBC-21" descr="/Users/yaotong/Library/Containers/com.kingsoft.wpsoffice.mac/Data/tmp/wpsoffice.mUUADOwpsoffice"/>
          <p:cNvPicPr>
            <a:picLocks noChangeAspect="1"/>
          </p:cNvPicPr>
          <p:nvPr/>
        </p:nvPicPr>
        <p:blipFill>
          <a:blip r:embed="rId11"/>
          <a:stretch>
            <a:fillRect/>
          </a:stretch>
        </p:blipFill>
        <p:spPr>
          <a:xfrm>
            <a:off x="10408604" y="4795520"/>
            <a:ext cx="130810" cy="220980"/>
          </a:xfrm>
          <a:prstGeom prst="rect">
            <a:avLst/>
          </a:prstGeom>
        </p:spPr>
      </p:pic>
      <p:sp>
        <p:nvSpPr>
          <p:cNvPr id="27" name="Rectangles 26"/>
          <p:cNvSpPr/>
          <p:nvPr/>
        </p:nvSpPr>
        <p:spPr>
          <a:xfrm>
            <a:off x="2357755" y="3623945"/>
            <a:ext cx="288290" cy="349885"/>
          </a:xfrm>
          <a:prstGeom prst="rect">
            <a:avLst/>
          </a:prstGeom>
          <a:noFill/>
          <a:ln w="31750">
            <a:solidFill>
              <a:srgbClr val="C0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29" name="Rectangles 28"/>
          <p:cNvSpPr/>
          <p:nvPr/>
        </p:nvSpPr>
        <p:spPr>
          <a:xfrm>
            <a:off x="10347960" y="4707255"/>
            <a:ext cx="288290" cy="349885"/>
          </a:xfrm>
          <a:prstGeom prst="rect">
            <a:avLst/>
          </a:prstGeom>
          <a:noFill/>
          <a:ln w="31750">
            <a:solidFill>
              <a:srgbClr val="C0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pic>
        <p:nvPicPr>
          <p:cNvPr id="35" name="334E55B0-647D-440b-865C-3EC943EB4CBC-5" descr="wpsoffice"/>
          <p:cNvPicPr>
            <a:picLocks noChangeAspect="1"/>
          </p:cNvPicPr>
          <p:nvPr/>
        </p:nvPicPr>
        <p:blipFill>
          <a:blip r:embed="rId12"/>
          <a:stretch>
            <a:fillRect/>
          </a:stretch>
        </p:blipFill>
        <p:spPr>
          <a:xfrm>
            <a:off x="4756785" y="5710555"/>
            <a:ext cx="1088390" cy="610870"/>
          </a:xfrm>
          <a:prstGeom prst="rect">
            <a:avLst/>
          </a:prstGeom>
        </p:spPr>
      </p:pic>
      <p:cxnSp>
        <p:nvCxnSpPr>
          <p:cNvPr id="37" name="Straight Arrow Connector 36"/>
          <p:cNvCxnSpPr>
            <a:stCxn id="27" idx="2"/>
          </p:cNvCxnSpPr>
          <p:nvPr/>
        </p:nvCxnSpPr>
        <p:spPr>
          <a:xfrm>
            <a:off x="2501900" y="3973830"/>
            <a:ext cx="3995420" cy="1565275"/>
          </a:xfrm>
          <a:prstGeom prst="straightConnector1">
            <a:avLst/>
          </a:prstGeom>
          <a:ln w="31750">
            <a:solidFill>
              <a:srgbClr val="C00000"/>
            </a:solidFill>
            <a:tailEnd type="arrow"/>
          </a:ln>
        </p:spPr>
        <p:style>
          <a:lnRef idx="2">
            <a:schemeClr val="accent1"/>
          </a:lnRef>
          <a:fillRef idx="0">
            <a:srgbClr val="FFFFFF"/>
          </a:fillRef>
          <a:effectRef idx="0">
            <a:srgbClr val="FFFFFF"/>
          </a:effectRef>
          <a:fontRef idx="minor">
            <a:schemeClr val="tx1"/>
          </a:fontRef>
        </p:style>
      </p:cxnSp>
      <p:cxnSp>
        <p:nvCxnSpPr>
          <p:cNvPr id="38" name="Straight Arrow Connector 37"/>
          <p:cNvCxnSpPr>
            <a:stCxn id="29" idx="2"/>
          </p:cNvCxnSpPr>
          <p:nvPr/>
        </p:nvCxnSpPr>
        <p:spPr>
          <a:xfrm flipH="1">
            <a:off x="7382510" y="5057140"/>
            <a:ext cx="3109595" cy="461645"/>
          </a:xfrm>
          <a:prstGeom prst="straightConnector1">
            <a:avLst/>
          </a:prstGeom>
          <a:ln w="31750">
            <a:solidFill>
              <a:srgbClr val="C00000"/>
            </a:solidFill>
            <a:tailEnd type="arrow"/>
          </a:ln>
        </p:spPr>
        <p:style>
          <a:lnRef idx="2">
            <a:schemeClr val="accent1"/>
          </a:lnRef>
          <a:fillRef idx="0">
            <a:srgbClr val="FFFFFF"/>
          </a:fillRef>
          <a:effectRef idx="0">
            <a:srgbClr val="FFFFFF"/>
          </a:effectRef>
          <a:fontRef idx="minor">
            <a:schemeClr val="tx1"/>
          </a:fontRef>
        </p:style>
      </p:cxnSp>
      <p:pic>
        <p:nvPicPr>
          <p:cNvPr id="4" name="334E55B0-647D-440b-865C-3EC943EB4CBC-6" descr="/Users/yaotong/Library/Containers/com.kingsoft.wpsoffice.mac/Data/tmp/wpsoffice.mRqdtWwpsoffice"/>
          <p:cNvPicPr>
            <a:picLocks noChangeAspect="1"/>
          </p:cNvPicPr>
          <p:nvPr/>
        </p:nvPicPr>
        <p:blipFill>
          <a:blip r:embed="rId13"/>
          <a:stretch>
            <a:fillRect/>
          </a:stretch>
        </p:blipFill>
        <p:spPr>
          <a:xfrm>
            <a:off x="6024245" y="5602605"/>
            <a:ext cx="1553571" cy="402336"/>
          </a:xfrm>
          <a:prstGeom prst="rect">
            <a:avLst/>
          </a:prstGeom>
        </p:spPr>
      </p:pic>
      <p:pic>
        <p:nvPicPr>
          <p:cNvPr id="19" name="334E55B0-647D-440b-865C-3EC943EB4CBC-7" descr="wpsoffice"/>
          <p:cNvPicPr>
            <a:picLocks noChangeAspect="1"/>
          </p:cNvPicPr>
          <p:nvPr/>
        </p:nvPicPr>
        <p:blipFill>
          <a:blip r:embed="rId14"/>
          <a:stretch>
            <a:fillRect/>
          </a:stretch>
        </p:blipFill>
        <p:spPr>
          <a:xfrm>
            <a:off x="3728720" y="5605145"/>
            <a:ext cx="789305" cy="655320"/>
          </a:xfrm>
          <a:prstGeom prst="rect">
            <a:avLst/>
          </a:prstGeom>
        </p:spPr>
      </p:pic>
      <p:sp>
        <p:nvSpPr>
          <p:cNvPr id="26" name="Slide Number Placeholder 25"/>
          <p:cNvSpPr>
            <a:spLocks noGrp="1"/>
          </p:cNvSpPr>
          <p:nvPr>
            <p:ph type="sldNum" sz="quarter" idx="12"/>
          </p:nvPr>
        </p:nvSpPr>
        <p:spPr/>
        <p:txBody>
          <a:bodyPr/>
          <a:p>
            <a:fld id="{49AE70B2-8BF9-45C0-BB95-33D1B9D3A854}" type="slidenum">
              <a:rPr lang="zh-CN" altLang="en-US" smtClean="0"/>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1" animBg="1"/>
      <p:bldP spid="27" grpId="1"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sz="3200"/>
              <a:t>How to infer the dataset usage proportion?</a:t>
            </a:r>
            <a:endParaRPr lang="en-US" sz="3200"/>
          </a:p>
        </p:txBody>
      </p:sp>
      <p:sp>
        <p:nvSpPr>
          <p:cNvPr id="3" name="Content Placeholder 2"/>
          <p:cNvSpPr>
            <a:spLocks noGrp="1"/>
          </p:cNvSpPr>
          <p:nvPr>
            <p:ph idx="1"/>
          </p:nvPr>
        </p:nvSpPr>
        <p:spPr>
          <a:xfrm>
            <a:off x="647700" y="2128520"/>
            <a:ext cx="10515600" cy="645795"/>
          </a:xfrm>
        </p:spPr>
        <p:txBody>
          <a:bodyPr/>
          <a:p>
            <a:r>
              <a:rPr lang="en-US" sz="2500">
                <a:solidFill>
                  <a:schemeClr val="tx1">
                    <a:lumMod val="95000"/>
                    <a:lumOff val="5000"/>
                  </a:schemeClr>
                </a:solidFill>
              </a:rPr>
              <a:t>Aggregation of membership guesses over individual data? </a:t>
            </a:r>
            <a:endParaRPr lang="en-US" sz="2500">
              <a:solidFill>
                <a:schemeClr val="tx1">
                  <a:lumMod val="95000"/>
                  <a:lumOff val="5000"/>
                </a:schemeClr>
              </a:solidFill>
            </a:endParaRPr>
          </a:p>
        </p:txBody>
      </p:sp>
      <p:grpSp>
        <p:nvGrpSpPr>
          <p:cNvPr id="45" name="Group 44"/>
          <p:cNvGrpSpPr/>
          <p:nvPr/>
        </p:nvGrpSpPr>
        <p:grpSpPr>
          <a:xfrm>
            <a:off x="1200150" y="2980055"/>
            <a:ext cx="4081780" cy="645160"/>
            <a:chOff x="1194" y="5660"/>
            <a:chExt cx="6428" cy="1016"/>
          </a:xfrm>
        </p:grpSpPr>
        <p:sp>
          <p:nvSpPr>
            <p:cNvPr id="33" name="Rectangles 32"/>
            <p:cNvSpPr/>
            <p:nvPr/>
          </p:nvSpPr>
          <p:spPr>
            <a:xfrm>
              <a:off x="1194" y="6159"/>
              <a:ext cx="404" cy="404"/>
            </a:xfrm>
            <a:prstGeom prst="rect">
              <a:avLst/>
            </a:prstGeom>
            <a:solidFill>
              <a:schemeClr val="accent4"/>
            </a:solidFill>
            <a:ln w="19050">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34" name="Rectangles 33"/>
            <p:cNvSpPr/>
            <p:nvPr/>
          </p:nvSpPr>
          <p:spPr>
            <a:xfrm>
              <a:off x="1798" y="6159"/>
              <a:ext cx="404" cy="404"/>
            </a:xfrm>
            <a:prstGeom prst="rect">
              <a:avLst/>
            </a:prstGeom>
            <a:solidFill>
              <a:schemeClr val="accent4">
                <a:alpha val="28000"/>
              </a:schemeClr>
            </a:solidFill>
            <a:ln w="19050">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35" name="Rectangles 34"/>
            <p:cNvSpPr/>
            <p:nvPr/>
          </p:nvSpPr>
          <p:spPr>
            <a:xfrm>
              <a:off x="2402" y="6159"/>
              <a:ext cx="404" cy="404"/>
            </a:xfrm>
            <a:prstGeom prst="rect">
              <a:avLst/>
            </a:prstGeom>
            <a:solidFill>
              <a:schemeClr val="accent4"/>
            </a:solidFill>
            <a:ln w="19050">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36" name="Rectangles 35"/>
            <p:cNvSpPr/>
            <p:nvPr/>
          </p:nvSpPr>
          <p:spPr>
            <a:xfrm>
              <a:off x="3006" y="6159"/>
              <a:ext cx="404" cy="404"/>
            </a:xfrm>
            <a:prstGeom prst="rect">
              <a:avLst/>
            </a:prstGeom>
            <a:solidFill>
              <a:schemeClr val="accent4"/>
            </a:solidFill>
            <a:ln w="19050">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38" name="Rectangles 37"/>
            <p:cNvSpPr/>
            <p:nvPr/>
          </p:nvSpPr>
          <p:spPr>
            <a:xfrm>
              <a:off x="5406" y="6159"/>
              <a:ext cx="404" cy="404"/>
            </a:xfrm>
            <a:prstGeom prst="rect">
              <a:avLst/>
            </a:prstGeom>
            <a:solidFill>
              <a:schemeClr val="accent4">
                <a:alpha val="28000"/>
              </a:schemeClr>
            </a:solidFill>
            <a:ln w="19050">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en-US">
                <a:sym typeface="+mn-ea"/>
              </a:endParaRPr>
            </a:p>
          </p:txBody>
        </p:sp>
        <p:sp>
          <p:nvSpPr>
            <p:cNvPr id="39" name="Rectangles 38"/>
            <p:cNvSpPr/>
            <p:nvPr/>
          </p:nvSpPr>
          <p:spPr>
            <a:xfrm>
              <a:off x="6010" y="6159"/>
              <a:ext cx="404" cy="404"/>
            </a:xfrm>
            <a:prstGeom prst="rect">
              <a:avLst/>
            </a:prstGeom>
            <a:solidFill>
              <a:schemeClr val="accent4"/>
            </a:solidFill>
            <a:ln w="19050">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40" name="Rectangles 39"/>
            <p:cNvSpPr/>
            <p:nvPr/>
          </p:nvSpPr>
          <p:spPr>
            <a:xfrm>
              <a:off x="6614" y="6159"/>
              <a:ext cx="404" cy="404"/>
            </a:xfrm>
            <a:prstGeom prst="rect">
              <a:avLst/>
            </a:prstGeom>
            <a:solidFill>
              <a:schemeClr val="accent4"/>
            </a:solidFill>
            <a:ln w="19050">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41" name="Rectangles 40"/>
            <p:cNvSpPr/>
            <p:nvPr/>
          </p:nvSpPr>
          <p:spPr>
            <a:xfrm>
              <a:off x="7218" y="6159"/>
              <a:ext cx="404" cy="404"/>
            </a:xfrm>
            <a:prstGeom prst="rect">
              <a:avLst/>
            </a:prstGeom>
            <a:solidFill>
              <a:schemeClr val="accent4">
                <a:alpha val="28000"/>
              </a:schemeClr>
            </a:solidFill>
            <a:ln w="19050">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en-US">
                <a:sym typeface="+mn-ea"/>
              </a:endParaRPr>
            </a:p>
          </p:txBody>
        </p:sp>
        <p:sp>
          <p:nvSpPr>
            <p:cNvPr id="42" name="Text Box 41"/>
            <p:cNvSpPr txBox="1"/>
            <p:nvPr/>
          </p:nvSpPr>
          <p:spPr>
            <a:xfrm>
              <a:off x="3853" y="5660"/>
              <a:ext cx="1353" cy="1016"/>
            </a:xfrm>
            <a:prstGeom prst="rect">
              <a:avLst/>
            </a:prstGeom>
            <a:noFill/>
          </p:spPr>
          <p:txBody>
            <a:bodyPr wrap="square" rtlCol="0">
              <a:spAutoFit/>
            </a:bodyPr>
            <a:p>
              <a:r>
                <a:rPr lang="en-US" sz="3600" b="1">
                  <a:solidFill>
                    <a:schemeClr val="accent4"/>
                  </a:solidFill>
                </a:rPr>
                <a:t>...</a:t>
              </a:r>
              <a:endParaRPr lang="en-US" sz="3600" b="1">
                <a:solidFill>
                  <a:schemeClr val="accent4"/>
                </a:solidFill>
              </a:endParaRPr>
            </a:p>
          </p:txBody>
        </p:sp>
      </p:grpSp>
      <p:pic>
        <p:nvPicPr>
          <p:cNvPr id="44" name="334E55B0-647D-440b-865C-3EC943EB4CBC-51" descr="/Users/yaotong/Library/Containers/com.kingsoft.wpsoffice.mac/Data/tmp/wpsoffice.erHhMUwpsoffice"/>
          <p:cNvPicPr>
            <a:picLocks noChangeAspect="1"/>
          </p:cNvPicPr>
          <p:nvPr/>
        </p:nvPicPr>
        <p:blipFill>
          <a:blip r:embed="rId1"/>
          <a:stretch>
            <a:fillRect/>
          </a:stretch>
        </p:blipFill>
        <p:spPr>
          <a:xfrm>
            <a:off x="676275" y="3296920"/>
            <a:ext cx="310515" cy="256540"/>
          </a:xfrm>
          <a:prstGeom prst="rect">
            <a:avLst/>
          </a:prstGeom>
        </p:spPr>
      </p:pic>
      <p:cxnSp>
        <p:nvCxnSpPr>
          <p:cNvPr id="46" name="Straight Arrow Connector 45"/>
          <p:cNvCxnSpPr/>
          <p:nvPr/>
        </p:nvCxnSpPr>
        <p:spPr>
          <a:xfrm>
            <a:off x="1328420" y="3553460"/>
            <a:ext cx="0" cy="372745"/>
          </a:xfrm>
          <a:prstGeom prst="straightConnector1">
            <a:avLst/>
          </a:prstGeom>
          <a:ln w="25400">
            <a:solidFill>
              <a:schemeClr val="tx1">
                <a:lumMod val="50000"/>
                <a:lumOff val="50000"/>
              </a:schemeClr>
            </a:solidFill>
            <a:tailEnd type="arrow"/>
          </a:ln>
        </p:spPr>
        <p:style>
          <a:lnRef idx="2">
            <a:schemeClr val="accent1"/>
          </a:lnRef>
          <a:fillRef idx="0">
            <a:srgbClr val="FFFFFF"/>
          </a:fillRef>
          <a:effectRef idx="0">
            <a:srgbClr val="FFFFFF"/>
          </a:effectRef>
          <a:fontRef idx="minor">
            <a:schemeClr val="tx1"/>
          </a:fontRef>
        </p:style>
      </p:cxnSp>
      <p:pic>
        <p:nvPicPr>
          <p:cNvPr id="47" name="334E55B0-647D-440b-865C-3EC943EB4CBC-52" descr="wpsoffice"/>
          <p:cNvPicPr>
            <a:picLocks noChangeAspect="1"/>
          </p:cNvPicPr>
          <p:nvPr/>
        </p:nvPicPr>
        <p:blipFill>
          <a:blip r:embed="rId2"/>
          <a:stretch>
            <a:fillRect/>
          </a:stretch>
        </p:blipFill>
        <p:spPr>
          <a:xfrm>
            <a:off x="1188085" y="4069715"/>
            <a:ext cx="325120" cy="233680"/>
          </a:xfrm>
          <a:prstGeom prst="rect">
            <a:avLst/>
          </a:prstGeom>
        </p:spPr>
      </p:pic>
      <p:pic>
        <p:nvPicPr>
          <p:cNvPr id="48" name="334E55B0-647D-440b-865C-3EC943EB4CBC-53" descr="/Users/yaotong/Library/Containers/com.kingsoft.wpsoffice.mac/Data/tmp/wpsoffice.CSMABAwpsoffice"/>
          <p:cNvPicPr>
            <a:picLocks noChangeAspect="1"/>
          </p:cNvPicPr>
          <p:nvPr/>
        </p:nvPicPr>
        <p:blipFill>
          <a:blip r:embed="rId3"/>
          <a:stretch>
            <a:fillRect/>
          </a:stretch>
        </p:blipFill>
        <p:spPr>
          <a:xfrm>
            <a:off x="5013325" y="4025900"/>
            <a:ext cx="510540" cy="277495"/>
          </a:xfrm>
          <a:prstGeom prst="rect">
            <a:avLst/>
          </a:prstGeom>
        </p:spPr>
      </p:pic>
      <p:cxnSp>
        <p:nvCxnSpPr>
          <p:cNvPr id="50" name="Straight Arrow Connector 49"/>
          <p:cNvCxnSpPr/>
          <p:nvPr/>
        </p:nvCxnSpPr>
        <p:spPr>
          <a:xfrm>
            <a:off x="1711960" y="3553460"/>
            <a:ext cx="0" cy="372745"/>
          </a:xfrm>
          <a:prstGeom prst="straightConnector1">
            <a:avLst/>
          </a:prstGeom>
          <a:ln w="25400">
            <a:solidFill>
              <a:schemeClr val="tx1">
                <a:lumMod val="50000"/>
                <a:lumOff val="50000"/>
              </a:schemeClr>
            </a:solidFill>
            <a:tailEnd type="arrow"/>
          </a:ln>
        </p:spPr>
        <p:style>
          <a:lnRef idx="2">
            <a:schemeClr val="accent1"/>
          </a:lnRef>
          <a:fillRef idx="0">
            <a:srgbClr val="FFFFFF"/>
          </a:fillRef>
          <a:effectRef idx="0">
            <a:srgbClr val="FFFFFF"/>
          </a:effectRef>
          <a:fontRef idx="minor">
            <a:schemeClr val="tx1"/>
          </a:fontRef>
        </p:style>
      </p:cxnSp>
      <p:cxnSp>
        <p:nvCxnSpPr>
          <p:cNvPr id="51" name="Straight Arrow Connector 50"/>
          <p:cNvCxnSpPr/>
          <p:nvPr/>
        </p:nvCxnSpPr>
        <p:spPr>
          <a:xfrm>
            <a:off x="2108200" y="3553460"/>
            <a:ext cx="0" cy="372745"/>
          </a:xfrm>
          <a:prstGeom prst="straightConnector1">
            <a:avLst/>
          </a:prstGeom>
          <a:ln w="25400">
            <a:solidFill>
              <a:schemeClr val="tx1">
                <a:lumMod val="50000"/>
                <a:lumOff val="50000"/>
              </a:schemeClr>
            </a:solidFill>
            <a:tailEnd type="arrow"/>
          </a:ln>
        </p:spPr>
        <p:style>
          <a:lnRef idx="2">
            <a:schemeClr val="accent1"/>
          </a:lnRef>
          <a:fillRef idx="0">
            <a:srgbClr val="FFFFFF"/>
          </a:fillRef>
          <a:effectRef idx="0">
            <a:srgbClr val="FFFFFF"/>
          </a:effectRef>
          <a:fontRef idx="minor">
            <a:schemeClr val="tx1"/>
          </a:fontRef>
        </p:style>
      </p:cxnSp>
      <p:cxnSp>
        <p:nvCxnSpPr>
          <p:cNvPr id="52" name="Straight Arrow Connector 51"/>
          <p:cNvCxnSpPr/>
          <p:nvPr/>
        </p:nvCxnSpPr>
        <p:spPr>
          <a:xfrm>
            <a:off x="2479040" y="3553460"/>
            <a:ext cx="0" cy="372745"/>
          </a:xfrm>
          <a:prstGeom prst="straightConnector1">
            <a:avLst/>
          </a:prstGeom>
          <a:ln w="25400">
            <a:solidFill>
              <a:schemeClr val="tx1">
                <a:lumMod val="50000"/>
                <a:lumOff val="50000"/>
              </a:schemeClr>
            </a:solidFill>
            <a:tailEnd type="arrow"/>
          </a:ln>
        </p:spPr>
        <p:style>
          <a:lnRef idx="2">
            <a:schemeClr val="accent1"/>
          </a:lnRef>
          <a:fillRef idx="0">
            <a:srgbClr val="FFFFFF"/>
          </a:fillRef>
          <a:effectRef idx="0">
            <a:srgbClr val="FFFFFF"/>
          </a:effectRef>
          <a:fontRef idx="minor">
            <a:schemeClr val="tx1"/>
          </a:fontRef>
        </p:style>
      </p:cxnSp>
      <p:cxnSp>
        <p:nvCxnSpPr>
          <p:cNvPr id="53" name="Straight Arrow Connector 52"/>
          <p:cNvCxnSpPr/>
          <p:nvPr/>
        </p:nvCxnSpPr>
        <p:spPr>
          <a:xfrm>
            <a:off x="4003040" y="3553460"/>
            <a:ext cx="0" cy="372745"/>
          </a:xfrm>
          <a:prstGeom prst="straightConnector1">
            <a:avLst/>
          </a:prstGeom>
          <a:ln w="25400">
            <a:solidFill>
              <a:schemeClr val="tx1">
                <a:lumMod val="50000"/>
                <a:lumOff val="50000"/>
              </a:schemeClr>
            </a:solidFill>
            <a:tailEnd type="arrow"/>
          </a:ln>
        </p:spPr>
        <p:style>
          <a:lnRef idx="2">
            <a:schemeClr val="accent1"/>
          </a:lnRef>
          <a:fillRef idx="0">
            <a:srgbClr val="FFFFFF"/>
          </a:fillRef>
          <a:effectRef idx="0">
            <a:srgbClr val="FFFFFF"/>
          </a:effectRef>
          <a:fontRef idx="minor">
            <a:schemeClr val="tx1"/>
          </a:fontRef>
        </p:style>
      </p:cxnSp>
      <p:cxnSp>
        <p:nvCxnSpPr>
          <p:cNvPr id="54" name="Straight Arrow Connector 53"/>
          <p:cNvCxnSpPr/>
          <p:nvPr/>
        </p:nvCxnSpPr>
        <p:spPr>
          <a:xfrm>
            <a:off x="4386580" y="3553460"/>
            <a:ext cx="0" cy="372745"/>
          </a:xfrm>
          <a:prstGeom prst="straightConnector1">
            <a:avLst/>
          </a:prstGeom>
          <a:ln w="25400">
            <a:solidFill>
              <a:schemeClr val="tx1">
                <a:lumMod val="50000"/>
                <a:lumOff val="50000"/>
              </a:schemeClr>
            </a:solidFill>
            <a:tailEnd type="arrow"/>
          </a:ln>
        </p:spPr>
        <p:style>
          <a:lnRef idx="2">
            <a:schemeClr val="accent1"/>
          </a:lnRef>
          <a:fillRef idx="0">
            <a:srgbClr val="FFFFFF"/>
          </a:fillRef>
          <a:effectRef idx="0">
            <a:srgbClr val="FFFFFF"/>
          </a:effectRef>
          <a:fontRef idx="minor">
            <a:schemeClr val="tx1"/>
          </a:fontRef>
        </p:style>
      </p:cxnSp>
      <p:cxnSp>
        <p:nvCxnSpPr>
          <p:cNvPr id="55" name="Straight Arrow Connector 54"/>
          <p:cNvCxnSpPr/>
          <p:nvPr/>
        </p:nvCxnSpPr>
        <p:spPr>
          <a:xfrm>
            <a:off x="4770120" y="3553460"/>
            <a:ext cx="0" cy="372745"/>
          </a:xfrm>
          <a:prstGeom prst="straightConnector1">
            <a:avLst/>
          </a:prstGeom>
          <a:ln w="25400">
            <a:solidFill>
              <a:schemeClr val="tx1">
                <a:lumMod val="50000"/>
                <a:lumOff val="50000"/>
              </a:schemeClr>
            </a:solidFill>
            <a:tailEnd type="arrow"/>
          </a:ln>
        </p:spPr>
        <p:style>
          <a:lnRef idx="2">
            <a:schemeClr val="accent1"/>
          </a:lnRef>
          <a:fillRef idx="0">
            <a:srgbClr val="FFFFFF"/>
          </a:fillRef>
          <a:effectRef idx="0">
            <a:srgbClr val="FFFFFF"/>
          </a:effectRef>
          <a:fontRef idx="minor">
            <a:schemeClr val="tx1"/>
          </a:fontRef>
        </p:style>
      </p:cxnSp>
      <p:cxnSp>
        <p:nvCxnSpPr>
          <p:cNvPr id="56" name="Straight Arrow Connector 55"/>
          <p:cNvCxnSpPr/>
          <p:nvPr/>
        </p:nvCxnSpPr>
        <p:spPr>
          <a:xfrm>
            <a:off x="5153660" y="3553460"/>
            <a:ext cx="0" cy="372745"/>
          </a:xfrm>
          <a:prstGeom prst="straightConnector1">
            <a:avLst/>
          </a:prstGeom>
          <a:ln w="25400">
            <a:solidFill>
              <a:schemeClr val="tx1">
                <a:lumMod val="50000"/>
                <a:lumOff val="50000"/>
              </a:schemeClr>
            </a:solidFill>
            <a:tailEnd type="arrow"/>
          </a:ln>
        </p:spPr>
        <p:style>
          <a:lnRef idx="2">
            <a:schemeClr val="accent1"/>
          </a:lnRef>
          <a:fillRef idx="0">
            <a:srgbClr val="FFFFFF"/>
          </a:fillRef>
          <a:effectRef idx="0">
            <a:srgbClr val="FFFFFF"/>
          </a:effectRef>
          <a:fontRef idx="minor">
            <a:schemeClr val="tx1"/>
          </a:fontRef>
        </p:style>
      </p:cxnSp>
      <p:sp>
        <p:nvSpPr>
          <p:cNvPr id="57" name="Text Box 56"/>
          <p:cNvSpPr txBox="1"/>
          <p:nvPr/>
        </p:nvSpPr>
        <p:spPr>
          <a:xfrm>
            <a:off x="2888615" y="3757930"/>
            <a:ext cx="859155" cy="645160"/>
          </a:xfrm>
          <a:prstGeom prst="rect">
            <a:avLst/>
          </a:prstGeom>
          <a:noFill/>
        </p:spPr>
        <p:txBody>
          <a:bodyPr wrap="square" rtlCol="0">
            <a:spAutoFit/>
          </a:bodyPr>
          <a:p>
            <a:r>
              <a:rPr lang="en-US" sz="3600" b="1">
                <a:solidFill>
                  <a:schemeClr val="tx1"/>
                </a:solidFill>
              </a:rPr>
              <a:t>...</a:t>
            </a:r>
            <a:endParaRPr lang="en-US" sz="3600" b="1">
              <a:solidFill>
                <a:schemeClr val="tx1"/>
              </a:solidFill>
            </a:endParaRPr>
          </a:p>
        </p:txBody>
      </p:sp>
      <p:sp>
        <p:nvSpPr>
          <p:cNvPr id="89" name="Right Brace 88"/>
          <p:cNvSpPr/>
          <p:nvPr/>
        </p:nvSpPr>
        <p:spPr>
          <a:xfrm rot="5400000">
            <a:off x="3201670" y="2465070"/>
            <a:ext cx="118745" cy="4081780"/>
          </a:xfrm>
          <a:prstGeom prst="rightBrace">
            <a:avLst>
              <a:gd name="adj1" fmla="val 79900"/>
              <a:gd name="adj2" fmla="val 50773"/>
            </a:avLst>
          </a:prstGeom>
          <a:ln w="31750">
            <a:solidFill>
              <a:schemeClr val="tx1">
                <a:lumMod val="50000"/>
                <a:lumOff val="50000"/>
              </a:schemeClr>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4" name="Text Box 3"/>
          <p:cNvSpPr txBox="1"/>
          <p:nvPr/>
        </p:nvSpPr>
        <p:spPr>
          <a:xfrm>
            <a:off x="1157605" y="2851785"/>
            <a:ext cx="325120" cy="368300"/>
          </a:xfrm>
          <a:prstGeom prst="rect">
            <a:avLst/>
          </a:prstGeom>
          <a:noFill/>
        </p:spPr>
        <p:txBody>
          <a:bodyPr wrap="square" rtlCol="0">
            <a:spAutoFit/>
          </a:bodyPr>
          <a:p>
            <a:r>
              <a:rPr lang="en-US" b="1"/>
              <a:t>1</a:t>
            </a:r>
            <a:endParaRPr lang="en-US" b="1"/>
          </a:p>
        </p:txBody>
      </p:sp>
      <p:sp>
        <p:nvSpPr>
          <p:cNvPr id="6" name="Text Box 5"/>
          <p:cNvSpPr txBox="1"/>
          <p:nvPr/>
        </p:nvSpPr>
        <p:spPr>
          <a:xfrm>
            <a:off x="1562735" y="2858135"/>
            <a:ext cx="325120" cy="368300"/>
          </a:xfrm>
          <a:prstGeom prst="rect">
            <a:avLst/>
          </a:prstGeom>
          <a:noFill/>
        </p:spPr>
        <p:txBody>
          <a:bodyPr wrap="square" rtlCol="0">
            <a:spAutoFit/>
          </a:bodyPr>
          <a:p>
            <a:r>
              <a:rPr lang="en-US" b="1"/>
              <a:t>0</a:t>
            </a:r>
            <a:endParaRPr lang="en-US" b="1"/>
          </a:p>
        </p:txBody>
      </p:sp>
      <p:sp>
        <p:nvSpPr>
          <p:cNvPr id="8" name="Text Box 7"/>
          <p:cNvSpPr txBox="1"/>
          <p:nvPr/>
        </p:nvSpPr>
        <p:spPr>
          <a:xfrm>
            <a:off x="1958975" y="2852420"/>
            <a:ext cx="325120" cy="368300"/>
          </a:xfrm>
          <a:prstGeom prst="rect">
            <a:avLst/>
          </a:prstGeom>
          <a:noFill/>
        </p:spPr>
        <p:txBody>
          <a:bodyPr wrap="square" rtlCol="0">
            <a:spAutoFit/>
          </a:bodyPr>
          <a:p>
            <a:r>
              <a:rPr lang="en-US" b="1"/>
              <a:t>1</a:t>
            </a:r>
            <a:endParaRPr lang="en-US" b="1"/>
          </a:p>
        </p:txBody>
      </p:sp>
      <p:sp>
        <p:nvSpPr>
          <p:cNvPr id="9" name="Text Box 8"/>
          <p:cNvSpPr txBox="1"/>
          <p:nvPr/>
        </p:nvSpPr>
        <p:spPr>
          <a:xfrm>
            <a:off x="2328545" y="2851150"/>
            <a:ext cx="325120" cy="368300"/>
          </a:xfrm>
          <a:prstGeom prst="rect">
            <a:avLst/>
          </a:prstGeom>
          <a:noFill/>
        </p:spPr>
        <p:txBody>
          <a:bodyPr wrap="square" rtlCol="0">
            <a:spAutoFit/>
          </a:bodyPr>
          <a:p>
            <a:r>
              <a:rPr lang="en-US" b="1"/>
              <a:t>1</a:t>
            </a:r>
            <a:endParaRPr lang="en-US" b="1"/>
          </a:p>
        </p:txBody>
      </p:sp>
      <p:sp>
        <p:nvSpPr>
          <p:cNvPr id="12" name="Text Box 11"/>
          <p:cNvSpPr txBox="1"/>
          <p:nvPr/>
        </p:nvSpPr>
        <p:spPr>
          <a:xfrm>
            <a:off x="4224020" y="2852420"/>
            <a:ext cx="325120" cy="368300"/>
          </a:xfrm>
          <a:prstGeom prst="rect">
            <a:avLst/>
          </a:prstGeom>
          <a:noFill/>
        </p:spPr>
        <p:txBody>
          <a:bodyPr wrap="square" rtlCol="0">
            <a:spAutoFit/>
          </a:bodyPr>
          <a:p>
            <a:r>
              <a:rPr lang="en-US" b="1"/>
              <a:t>1</a:t>
            </a:r>
            <a:endParaRPr lang="en-US" b="1"/>
          </a:p>
        </p:txBody>
      </p:sp>
      <p:sp>
        <p:nvSpPr>
          <p:cNvPr id="14" name="Text Box 13"/>
          <p:cNvSpPr txBox="1"/>
          <p:nvPr/>
        </p:nvSpPr>
        <p:spPr>
          <a:xfrm>
            <a:off x="4613910" y="2852420"/>
            <a:ext cx="325120" cy="368300"/>
          </a:xfrm>
          <a:prstGeom prst="rect">
            <a:avLst/>
          </a:prstGeom>
          <a:noFill/>
        </p:spPr>
        <p:txBody>
          <a:bodyPr wrap="square" rtlCol="0">
            <a:spAutoFit/>
          </a:bodyPr>
          <a:p>
            <a:r>
              <a:rPr lang="en-US" b="1"/>
              <a:t>1</a:t>
            </a:r>
            <a:endParaRPr lang="en-US" b="1"/>
          </a:p>
        </p:txBody>
      </p:sp>
      <p:sp>
        <p:nvSpPr>
          <p:cNvPr id="15" name="Text Box 14"/>
          <p:cNvSpPr txBox="1"/>
          <p:nvPr/>
        </p:nvSpPr>
        <p:spPr>
          <a:xfrm>
            <a:off x="5019675" y="2851150"/>
            <a:ext cx="325120" cy="368300"/>
          </a:xfrm>
          <a:prstGeom prst="rect">
            <a:avLst/>
          </a:prstGeom>
          <a:noFill/>
        </p:spPr>
        <p:txBody>
          <a:bodyPr wrap="square" rtlCol="0">
            <a:spAutoFit/>
          </a:bodyPr>
          <a:p>
            <a:r>
              <a:rPr lang="en-US" b="1"/>
              <a:t>0</a:t>
            </a:r>
            <a:endParaRPr lang="en-US" b="1"/>
          </a:p>
        </p:txBody>
      </p:sp>
      <p:sp>
        <p:nvSpPr>
          <p:cNvPr id="16" name="Text Box 15"/>
          <p:cNvSpPr txBox="1"/>
          <p:nvPr/>
        </p:nvSpPr>
        <p:spPr>
          <a:xfrm>
            <a:off x="3860800" y="2851150"/>
            <a:ext cx="325120" cy="368300"/>
          </a:xfrm>
          <a:prstGeom prst="rect">
            <a:avLst/>
          </a:prstGeom>
          <a:noFill/>
        </p:spPr>
        <p:txBody>
          <a:bodyPr wrap="square" rtlCol="0">
            <a:spAutoFit/>
          </a:bodyPr>
          <a:p>
            <a:r>
              <a:rPr lang="en-US" b="1"/>
              <a:t>0</a:t>
            </a:r>
            <a:endParaRPr lang="en-US" b="1"/>
          </a:p>
        </p:txBody>
      </p:sp>
      <p:pic>
        <p:nvPicPr>
          <p:cNvPr id="17" name="334E55B0-647D-440b-865C-3EC943EB4CBC-1" descr="wpsoffice"/>
          <p:cNvPicPr>
            <a:picLocks noChangeAspect="1"/>
          </p:cNvPicPr>
          <p:nvPr/>
        </p:nvPicPr>
        <p:blipFill>
          <a:blip r:embed="rId4"/>
          <a:stretch>
            <a:fillRect/>
          </a:stretch>
        </p:blipFill>
        <p:spPr>
          <a:xfrm>
            <a:off x="2329180" y="4839970"/>
            <a:ext cx="1894840" cy="892810"/>
          </a:xfrm>
          <a:prstGeom prst="rect">
            <a:avLst/>
          </a:prstGeom>
        </p:spPr>
      </p:pic>
      <p:sp>
        <p:nvSpPr>
          <p:cNvPr id="27" name="Text Box 26"/>
          <p:cNvSpPr txBox="1"/>
          <p:nvPr/>
        </p:nvSpPr>
        <p:spPr>
          <a:xfrm>
            <a:off x="6677660" y="3268980"/>
            <a:ext cx="2663190" cy="521970"/>
          </a:xfrm>
          <a:prstGeom prst="rect">
            <a:avLst/>
          </a:prstGeom>
          <a:noFill/>
        </p:spPr>
        <p:txBody>
          <a:bodyPr wrap="square" rtlCol="0" anchor="t">
            <a:spAutoFit/>
          </a:bodyPr>
          <a:p>
            <a:r>
              <a:rPr lang="en-US" sz="2800" b="1">
                <a:sym typeface="+mn-ea"/>
              </a:rPr>
              <a:t>=&gt; Bad Idea</a:t>
            </a:r>
            <a:endParaRPr lang="en-US" sz="2800" b="1">
              <a:sym typeface="+mn-ea"/>
            </a:endParaRPr>
          </a:p>
        </p:txBody>
      </p:sp>
      <p:grpSp>
        <p:nvGrpSpPr>
          <p:cNvPr id="28" name="Group 27"/>
          <p:cNvGrpSpPr/>
          <p:nvPr/>
        </p:nvGrpSpPr>
        <p:grpSpPr>
          <a:xfrm>
            <a:off x="4498975" y="4285615"/>
            <a:ext cx="6793865" cy="2456180"/>
            <a:chOff x="7085" y="6749"/>
            <a:chExt cx="10699" cy="3868"/>
          </a:xfrm>
        </p:grpSpPr>
        <p:sp>
          <p:nvSpPr>
            <p:cNvPr id="29" name="Rectangles 28"/>
            <p:cNvSpPr/>
            <p:nvPr/>
          </p:nvSpPr>
          <p:spPr>
            <a:xfrm>
              <a:off x="9707" y="6749"/>
              <a:ext cx="7759" cy="3528"/>
            </a:xfrm>
            <a:prstGeom prst="rect">
              <a:avLst/>
            </a:prstGeom>
            <a:solidFill>
              <a:schemeClr val="accent6">
                <a:lumMod val="20000"/>
                <a:lumOff val="80000"/>
                <a:alpha val="59000"/>
              </a:schemeClr>
            </a:solidFill>
            <a:ln w="28575">
              <a:noFill/>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en-US">
                <a:sym typeface="+mn-ea"/>
              </a:endParaRPr>
            </a:p>
          </p:txBody>
        </p:sp>
        <p:sp>
          <p:nvSpPr>
            <p:cNvPr id="30" name="Text Box 29"/>
            <p:cNvSpPr txBox="1"/>
            <p:nvPr/>
          </p:nvSpPr>
          <p:spPr>
            <a:xfrm>
              <a:off x="9776" y="6826"/>
              <a:ext cx="8009" cy="580"/>
            </a:xfrm>
            <a:prstGeom prst="rect">
              <a:avLst/>
            </a:prstGeom>
            <a:noFill/>
          </p:spPr>
          <p:txBody>
            <a:bodyPr wrap="square" rtlCol="0">
              <a:spAutoFit/>
            </a:bodyPr>
            <a:p>
              <a:r>
                <a:rPr lang="en-US" b="1">
                  <a:solidFill>
                    <a:srgbClr val="990000"/>
                  </a:solidFill>
                </a:rPr>
                <a:t>Unavoidable Error in Membership Guesses</a:t>
              </a:r>
              <a:endParaRPr lang="en-US" b="1">
                <a:solidFill>
                  <a:srgbClr val="990000"/>
                </a:solidFill>
              </a:endParaRPr>
            </a:p>
          </p:txBody>
        </p:sp>
        <p:pic>
          <p:nvPicPr>
            <p:cNvPr id="31" name="Picture 30" descr="hOV4j"/>
            <p:cNvPicPr>
              <a:picLocks noChangeAspect="1"/>
            </p:cNvPicPr>
            <p:nvPr/>
          </p:nvPicPr>
          <p:blipFill>
            <a:blip r:embed="rId5"/>
            <a:stretch>
              <a:fillRect/>
            </a:stretch>
          </p:blipFill>
          <p:spPr>
            <a:xfrm>
              <a:off x="9607" y="7405"/>
              <a:ext cx="7314" cy="3213"/>
            </a:xfrm>
            <a:prstGeom prst="rect">
              <a:avLst/>
            </a:prstGeom>
          </p:spPr>
        </p:pic>
        <p:cxnSp>
          <p:nvCxnSpPr>
            <p:cNvPr id="32" name="Straight Arrow Connector 31"/>
            <p:cNvCxnSpPr>
              <a:stCxn id="31" idx="0"/>
            </p:cNvCxnSpPr>
            <p:nvPr/>
          </p:nvCxnSpPr>
          <p:spPr>
            <a:xfrm flipH="1">
              <a:off x="11930" y="7405"/>
              <a:ext cx="1334" cy="2673"/>
            </a:xfrm>
            <a:prstGeom prst="straightConnector1">
              <a:avLst/>
            </a:prstGeom>
            <a:ln w="38100">
              <a:solidFill>
                <a:srgbClr val="990000"/>
              </a:solidFill>
              <a:tailEnd type="triangle" w="med" len="lg"/>
            </a:ln>
          </p:spPr>
          <p:style>
            <a:lnRef idx="2">
              <a:schemeClr val="accent1"/>
            </a:lnRef>
            <a:fillRef idx="0">
              <a:srgbClr val="FFFFFF"/>
            </a:fillRef>
            <a:effectRef idx="0">
              <a:srgbClr val="FFFFFF"/>
            </a:effectRef>
            <a:fontRef idx="minor">
              <a:schemeClr val="tx1"/>
            </a:fontRef>
          </p:style>
        </p:cxnSp>
        <p:sp>
          <p:nvSpPr>
            <p:cNvPr id="37" name="Right Arrow 36"/>
            <p:cNvSpPr/>
            <p:nvPr/>
          </p:nvSpPr>
          <p:spPr>
            <a:xfrm>
              <a:off x="7085" y="8019"/>
              <a:ext cx="2522" cy="712"/>
            </a:xfrm>
            <a:prstGeom prst="rightArrow">
              <a:avLst/>
            </a:prstGeom>
            <a:solidFill>
              <a:schemeClr val="accent6">
                <a:lumMod val="20000"/>
                <a:lumOff val="80000"/>
                <a:alpha val="59000"/>
              </a:schemeClr>
            </a:solidFill>
            <a:ln w="28575">
              <a:noFill/>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en-US">
                <a:sym typeface="+mn-ea"/>
              </a:endParaRPr>
            </a:p>
          </p:txBody>
        </p:sp>
      </p:grpSp>
      <p:sp>
        <p:nvSpPr>
          <p:cNvPr id="7" name="Slide Number Placeholder 6"/>
          <p:cNvSpPr>
            <a:spLocks noGrp="1"/>
          </p:cNvSpPr>
          <p:nvPr>
            <p:ph type="sldNum" sz="quarter" idx="12"/>
          </p:nvPr>
        </p:nvSpPr>
        <p:spPr/>
        <p:txBody>
          <a:bodyPr/>
          <a:p>
            <a:fld id="{49AE70B2-8BF9-45C0-BB95-33D1B9D3A854}" type="slidenum">
              <a:rPr lang="zh-CN" altLang="en-US" smtClean="0"/>
            </a:fld>
            <a:endParaRPr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7"/>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50"/>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nodeType="afterEffect">
                                  <p:stCondLst>
                                    <p:cond delay="0"/>
                                  </p:stCondLst>
                                  <p:childTnLst>
                                    <p:set>
                                      <p:cBhvr>
                                        <p:cTn id="12" dur="1" fill="hold">
                                          <p:stCondLst>
                                            <p:cond delay="0"/>
                                          </p:stCondLst>
                                        </p:cTn>
                                        <p:tgtEl>
                                          <p:spTgt spid="5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8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P spid="57" grpId="1"/>
      <p:bldP spid="89" grpId="0" bldLvl="0" animBg="1"/>
      <p:bldP spid="89" grpId="1" animBg="1"/>
      <p:bldP spid="27" grpId="0"/>
      <p:bldP spid="27" grpId="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27" name="Group 26"/>
          <p:cNvGrpSpPr/>
          <p:nvPr/>
        </p:nvGrpSpPr>
        <p:grpSpPr>
          <a:xfrm>
            <a:off x="789305" y="2943225"/>
            <a:ext cx="5026660" cy="2086610"/>
            <a:chOff x="1243" y="4635"/>
            <a:chExt cx="7916" cy="3286"/>
          </a:xfrm>
        </p:grpSpPr>
        <p:sp>
          <p:nvSpPr>
            <p:cNvPr id="23" name="Rectangles 22"/>
            <p:cNvSpPr/>
            <p:nvPr/>
          </p:nvSpPr>
          <p:spPr>
            <a:xfrm>
              <a:off x="1243" y="7091"/>
              <a:ext cx="2340" cy="830"/>
            </a:xfrm>
            <a:prstGeom prst="rect">
              <a:avLst/>
            </a:prstGeom>
            <a:solidFill>
              <a:schemeClr val="accent6">
                <a:lumMod val="20000"/>
                <a:lumOff val="80000"/>
                <a:alpha val="59000"/>
              </a:schemeClr>
            </a:solidFill>
            <a:ln w="28575">
              <a:noFill/>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en-US">
                <a:sym typeface="+mn-ea"/>
              </a:endParaRPr>
            </a:p>
          </p:txBody>
        </p:sp>
        <p:sp>
          <p:nvSpPr>
            <p:cNvPr id="22" name="Rectangles 21"/>
            <p:cNvSpPr/>
            <p:nvPr/>
          </p:nvSpPr>
          <p:spPr>
            <a:xfrm>
              <a:off x="8495" y="4635"/>
              <a:ext cx="664" cy="581"/>
            </a:xfrm>
            <a:prstGeom prst="rect">
              <a:avLst/>
            </a:prstGeom>
            <a:solidFill>
              <a:schemeClr val="accent6">
                <a:lumMod val="20000"/>
                <a:lumOff val="80000"/>
                <a:alpha val="59000"/>
              </a:schemeClr>
            </a:solidFill>
            <a:ln w="28575">
              <a:noFill/>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en-US">
                <a:sym typeface="+mn-ea"/>
              </a:endParaRPr>
            </a:p>
          </p:txBody>
        </p:sp>
        <p:cxnSp>
          <p:nvCxnSpPr>
            <p:cNvPr id="25" name="Straight Arrow Connector 24"/>
            <p:cNvCxnSpPr>
              <a:endCxn id="23" idx="0"/>
            </p:cNvCxnSpPr>
            <p:nvPr/>
          </p:nvCxnSpPr>
          <p:spPr>
            <a:xfrm flipH="1">
              <a:off x="2413" y="5233"/>
              <a:ext cx="6381" cy="1858"/>
            </a:xfrm>
            <a:prstGeom prst="straightConnector1">
              <a:avLst/>
            </a:prstGeom>
            <a:ln w="41275">
              <a:solidFill>
                <a:schemeClr val="accent6">
                  <a:lumMod val="60000"/>
                  <a:lumOff val="40000"/>
                </a:schemeClr>
              </a:solidFill>
              <a:tailEnd type="arrow"/>
            </a:ln>
          </p:spPr>
          <p:style>
            <a:lnRef idx="2">
              <a:schemeClr val="accent1"/>
            </a:lnRef>
            <a:fillRef idx="0">
              <a:srgbClr val="FFFFFF"/>
            </a:fillRef>
            <a:effectRef idx="0">
              <a:srgbClr val="FFFFFF"/>
            </a:effectRef>
            <a:fontRef idx="minor">
              <a:schemeClr val="tx1"/>
            </a:fontRef>
          </p:style>
        </p:cxnSp>
      </p:grpSp>
      <p:sp>
        <p:nvSpPr>
          <p:cNvPr id="2" name="Title 1"/>
          <p:cNvSpPr>
            <a:spLocks noGrp="1"/>
          </p:cNvSpPr>
          <p:nvPr>
            <p:ph type="title"/>
          </p:nvPr>
        </p:nvSpPr>
        <p:spPr/>
        <p:txBody>
          <a:bodyPr/>
          <a:p>
            <a:r>
              <a:rPr lang="en-US" sz="3200"/>
              <a:t>How to infer the dataset usage proportion?</a:t>
            </a:r>
            <a:endParaRPr lang="en-US" sz="3200"/>
          </a:p>
        </p:txBody>
      </p:sp>
      <p:sp>
        <p:nvSpPr>
          <p:cNvPr id="3" name="Content Placeholder 2"/>
          <p:cNvSpPr>
            <a:spLocks noGrp="1"/>
          </p:cNvSpPr>
          <p:nvPr>
            <p:ph idx="1"/>
          </p:nvPr>
        </p:nvSpPr>
        <p:spPr>
          <a:xfrm>
            <a:off x="647700" y="2160905"/>
            <a:ext cx="10515600" cy="499110"/>
          </a:xfrm>
        </p:spPr>
        <p:txBody>
          <a:bodyPr>
            <a:normAutofit fontScale="90000"/>
          </a:bodyPr>
          <a:p>
            <a:r>
              <a:rPr lang="en-US">
                <a:solidFill>
                  <a:schemeClr val="tx1">
                    <a:lumMod val="95000"/>
                    <a:lumOff val="5000"/>
                  </a:schemeClr>
                </a:solidFill>
                <a:sym typeface="+mn-ea"/>
              </a:rPr>
              <a:t>A</a:t>
            </a:r>
            <a:r>
              <a:rPr lang="en-US">
                <a:solidFill>
                  <a:schemeClr val="tx1">
                    <a:lumMod val="95000"/>
                    <a:lumOff val="5000"/>
                  </a:schemeClr>
                </a:solidFill>
              </a:rPr>
              <a:t>ggregation of membership guesses over individual data? </a:t>
            </a:r>
            <a:endParaRPr lang="en-US">
              <a:solidFill>
                <a:schemeClr val="tx1">
                  <a:lumMod val="95000"/>
                  <a:lumOff val="5000"/>
                </a:schemeClr>
              </a:solidFill>
            </a:endParaRPr>
          </a:p>
        </p:txBody>
      </p:sp>
      <p:pic>
        <p:nvPicPr>
          <p:cNvPr id="4" name="334E55B0-647D-440b-865C-3EC943EB4CBC-23" descr="wpsoffice"/>
          <p:cNvPicPr>
            <a:picLocks noChangeAspect="1"/>
          </p:cNvPicPr>
          <p:nvPr/>
        </p:nvPicPr>
        <p:blipFill>
          <a:blip r:embed="rId1"/>
          <a:stretch>
            <a:fillRect/>
          </a:stretch>
        </p:blipFill>
        <p:spPr>
          <a:xfrm>
            <a:off x="862965" y="4625975"/>
            <a:ext cx="10106025" cy="300990"/>
          </a:xfrm>
          <a:prstGeom prst="rect">
            <a:avLst/>
          </a:prstGeom>
        </p:spPr>
      </p:pic>
      <p:sp>
        <p:nvSpPr>
          <p:cNvPr id="6" name="Right Brace 5"/>
          <p:cNvSpPr/>
          <p:nvPr/>
        </p:nvSpPr>
        <p:spPr>
          <a:xfrm rot="5400000">
            <a:off x="10290810" y="4398010"/>
            <a:ext cx="128905" cy="1353820"/>
          </a:xfrm>
          <a:prstGeom prst="rightBrace">
            <a:avLst>
              <a:gd name="adj1" fmla="val 79900"/>
              <a:gd name="adj2" fmla="val 50773"/>
            </a:avLst>
          </a:prstGeom>
          <a:ln w="31750">
            <a:solidFill>
              <a:schemeClr val="accent1">
                <a:lumMod val="50000"/>
              </a:schemeClr>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7" name="Right Brace 6"/>
          <p:cNvSpPr/>
          <p:nvPr/>
        </p:nvSpPr>
        <p:spPr>
          <a:xfrm rot="5400000">
            <a:off x="5918200" y="4398010"/>
            <a:ext cx="128905" cy="1353820"/>
          </a:xfrm>
          <a:prstGeom prst="rightBrace">
            <a:avLst>
              <a:gd name="adj1" fmla="val 79900"/>
              <a:gd name="adj2" fmla="val 50773"/>
            </a:avLst>
          </a:prstGeom>
          <a:ln w="31750">
            <a:solidFill>
              <a:schemeClr val="accent1">
                <a:lumMod val="50000"/>
              </a:schemeClr>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pic>
        <p:nvPicPr>
          <p:cNvPr id="12" name="334E55B0-647D-440b-865C-3EC943EB4CBC-30" descr="/Users/yaotong/Library/Containers/com.kingsoft.wpsoffice.mac/Data/tmp/wpsoffice.SjgbiLwpsoffice"/>
          <p:cNvPicPr>
            <a:picLocks noChangeAspect="1"/>
          </p:cNvPicPr>
          <p:nvPr/>
        </p:nvPicPr>
        <p:blipFill>
          <a:blip r:embed="rId2"/>
          <a:stretch>
            <a:fillRect/>
          </a:stretch>
        </p:blipFill>
        <p:spPr>
          <a:xfrm>
            <a:off x="3852863" y="2660015"/>
            <a:ext cx="1890395" cy="890905"/>
          </a:xfrm>
          <a:prstGeom prst="rect">
            <a:avLst/>
          </a:prstGeom>
        </p:spPr>
      </p:pic>
      <p:sp>
        <p:nvSpPr>
          <p:cNvPr id="13" name="Text Box 12"/>
          <p:cNvSpPr txBox="1"/>
          <p:nvPr/>
        </p:nvSpPr>
        <p:spPr>
          <a:xfrm>
            <a:off x="6659880" y="2906395"/>
            <a:ext cx="1890395" cy="398780"/>
          </a:xfrm>
          <a:prstGeom prst="rect">
            <a:avLst/>
          </a:prstGeom>
          <a:noFill/>
        </p:spPr>
        <p:txBody>
          <a:bodyPr wrap="square" rtlCol="0" anchor="t">
            <a:spAutoFit/>
          </a:bodyPr>
          <a:p>
            <a:r>
              <a:rPr lang="en-US" sz="2000" b="1">
                <a:sym typeface="+mn-ea"/>
              </a:rPr>
              <a:t>=&gt; Bad Idea</a:t>
            </a:r>
            <a:endParaRPr lang="en-US" sz="2000" b="1">
              <a:sym typeface="+mn-ea"/>
            </a:endParaRPr>
          </a:p>
        </p:txBody>
      </p:sp>
      <p:sp>
        <p:nvSpPr>
          <p:cNvPr id="14" name="Right Brace 13"/>
          <p:cNvSpPr/>
          <p:nvPr/>
        </p:nvSpPr>
        <p:spPr>
          <a:xfrm rot="5400000">
            <a:off x="3784600" y="3886835"/>
            <a:ext cx="128905" cy="2376170"/>
          </a:xfrm>
          <a:prstGeom prst="rightBrace">
            <a:avLst>
              <a:gd name="adj1" fmla="val 79900"/>
              <a:gd name="adj2" fmla="val 50773"/>
            </a:avLst>
          </a:prstGeom>
          <a:ln w="31750">
            <a:solidFill>
              <a:schemeClr val="accent4">
                <a:lumMod val="50000"/>
              </a:schemeClr>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15" name="Right Brace 14"/>
          <p:cNvSpPr/>
          <p:nvPr/>
        </p:nvSpPr>
        <p:spPr>
          <a:xfrm rot="5400000">
            <a:off x="8136890" y="3886835"/>
            <a:ext cx="128905" cy="2376170"/>
          </a:xfrm>
          <a:prstGeom prst="rightBrace">
            <a:avLst>
              <a:gd name="adj1" fmla="val 79900"/>
              <a:gd name="adj2" fmla="val 50773"/>
            </a:avLst>
          </a:prstGeom>
          <a:ln w="31750">
            <a:solidFill>
              <a:schemeClr val="accent4">
                <a:lumMod val="50000"/>
              </a:schemeClr>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pic>
        <p:nvPicPr>
          <p:cNvPr id="17" name="334E55B0-647D-440b-865C-3EC943EB4CBC-37" descr="wpsoffice"/>
          <p:cNvPicPr>
            <a:picLocks noChangeAspect="1"/>
          </p:cNvPicPr>
          <p:nvPr/>
        </p:nvPicPr>
        <p:blipFill>
          <a:blip r:embed="rId3"/>
          <a:stretch>
            <a:fillRect/>
          </a:stretch>
        </p:blipFill>
        <p:spPr>
          <a:xfrm>
            <a:off x="3515995" y="5309235"/>
            <a:ext cx="666750" cy="224155"/>
          </a:xfrm>
          <a:prstGeom prst="rect">
            <a:avLst/>
          </a:prstGeom>
        </p:spPr>
      </p:pic>
      <p:pic>
        <p:nvPicPr>
          <p:cNvPr id="18" name="334E55B0-647D-440b-865C-3EC943EB4CBC-38" descr="/Users/yaotong/Library/Containers/com.kingsoft.wpsoffice.mac/Data/tmp/wpsoffice.YRpizGwpsoffice"/>
          <p:cNvPicPr>
            <a:picLocks noChangeAspect="1"/>
          </p:cNvPicPr>
          <p:nvPr/>
        </p:nvPicPr>
        <p:blipFill>
          <a:blip r:embed="rId4"/>
          <a:stretch>
            <a:fillRect/>
          </a:stretch>
        </p:blipFill>
        <p:spPr>
          <a:xfrm>
            <a:off x="7888605" y="5309235"/>
            <a:ext cx="656590" cy="224155"/>
          </a:xfrm>
          <a:prstGeom prst="rect">
            <a:avLst/>
          </a:prstGeom>
        </p:spPr>
      </p:pic>
      <p:pic>
        <p:nvPicPr>
          <p:cNvPr id="16" name="334E55B0-647D-440b-865C-3EC943EB4CBC-1" descr="/Users/yaotong/Library/Containers/com.kingsoft.wpsoffice.mac/Data/tmp/wpsoffice.mbJOpLwpsoffice"/>
          <p:cNvPicPr>
            <a:picLocks noChangeAspect="1"/>
          </p:cNvPicPr>
          <p:nvPr/>
        </p:nvPicPr>
        <p:blipFill>
          <a:blip r:embed="rId5"/>
          <a:stretch>
            <a:fillRect/>
          </a:stretch>
        </p:blipFill>
        <p:spPr>
          <a:xfrm>
            <a:off x="10243503" y="5315268"/>
            <a:ext cx="203835" cy="178435"/>
          </a:xfrm>
          <a:prstGeom prst="rect">
            <a:avLst/>
          </a:prstGeom>
        </p:spPr>
      </p:pic>
      <p:pic>
        <p:nvPicPr>
          <p:cNvPr id="26" name="334E55B0-647D-440b-865C-3EC943EB4CBC-2" descr="/Users/yaotong/Library/Containers/com.kingsoft.wpsoffice.mac/Data/tmp/wpsoffice.aWVSfNwpsoffice"/>
          <p:cNvPicPr>
            <a:picLocks noChangeAspect="1"/>
          </p:cNvPicPr>
          <p:nvPr/>
        </p:nvPicPr>
        <p:blipFill>
          <a:blip r:embed="rId6"/>
          <a:stretch>
            <a:fillRect/>
          </a:stretch>
        </p:blipFill>
        <p:spPr>
          <a:xfrm>
            <a:off x="5712650" y="5315586"/>
            <a:ext cx="645795" cy="235878"/>
          </a:xfrm>
          <a:prstGeom prst="rect">
            <a:avLst/>
          </a:prstGeom>
        </p:spPr>
      </p:pic>
      <p:sp>
        <p:nvSpPr>
          <p:cNvPr id="5" name="Rectangles 4"/>
          <p:cNvSpPr/>
          <p:nvPr/>
        </p:nvSpPr>
        <p:spPr>
          <a:xfrm>
            <a:off x="9580245" y="4533900"/>
            <a:ext cx="1521460" cy="432435"/>
          </a:xfrm>
          <a:prstGeom prst="rect">
            <a:avLst/>
          </a:prstGeom>
          <a:noFill/>
          <a:ln w="38100">
            <a:solidFill>
              <a:srgbClr val="99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pic>
        <p:nvPicPr>
          <p:cNvPr id="9" name="334E55B0-647D-440b-865C-3EC943EB4CBC-1" descr="wpsoffice"/>
          <p:cNvPicPr>
            <a:picLocks noChangeAspect="1"/>
          </p:cNvPicPr>
          <p:nvPr/>
        </p:nvPicPr>
        <p:blipFill>
          <a:blip r:embed="rId7"/>
          <a:stretch>
            <a:fillRect/>
          </a:stretch>
        </p:blipFill>
        <p:spPr>
          <a:xfrm>
            <a:off x="2334260" y="5801995"/>
            <a:ext cx="569595" cy="300355"/>
          </a:xfrm>
          <a:prstGeom prst="rect">
            <a:avLst/>
          </a:prstGeom>
        </p:spPr>
      </p:pic>
      <p:sp>
        <p:nvSpPr>
          <p:cNvPr id="10" name="Text Box 9"/>
          <p:cNvSpPr txBox="1"/>
          <p:nvPr/>
        </p:nvSpPr>
        <p:spPr>
          <a:xfrm>
            <a:off x="3011170" y="5799455"/>
            <a:ext cx="2573020" cy="368300"/>
          </a:xfrm>
          <a:prstGeom prst="rect">
            <a:avLst/>
          </a:prstGeom>
          <a:noFill/>
        </p:spPr>
        <p:txBody>
          <a:bodyPr wrap="square" rtlCol="0">
            <a:spAutoFit/>
          </a:bodyPr>
          <a:p>
            <a:r>
              <a:rPr lang="en-US" b="1"/>
              <a:t>in most regimes</a:t>
            </a:r>
            <a:endParaRPr lang="en-US" b="1"/>
          </a:p>
        </p:txBody>
      </p:sp>
      <p:sp>
        <p:nvSpPr>
          <p:cNvPr id="11" name="Slide Number Placeholder 10"/>
          <p:cNvSpPr>
            <a:spLocks noGrp="1"/>
          </p:cNvSpPr>
          <p:nvPr>
            <p:ph type="sldNum" sz="quarter" idx="12"/>
          </p:nvPr>
        </p:nvSpPr>
        <p:spPr/>
        <p:txBody>
          <a:bodyPr/>
          <a:p>
            <a:fld id="{49AE70B2-8BF9-45C0-BB95-33D1B9D3A854}" type="slidenum">
              <a:rPr lang="zh-CN" altLang="en-US" smtClean="0"/>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par>
                                <p:cTn id="8" presetID="3" presetClass="entr" presetSubtype="10" fill="hold"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blinds(horizontal)">
                                      <p:cBhvr>
                                        <p:cTn id="10" dur="500"/>
                                        <p:tgtEl>
                                          <p:spTgt spid="27"/>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4" grpId="0" animBg="1"/>
      <p:bldP spid="15" grpId="0" animBg="1"/>
      <p:bldP spid="6" grpId="1" animBg="1"/>
      <p:bldP spid="7" grpId="1" animBg="1"/>
      <p:bldP spid="14" grpId="1" animBg="1"/>
      <p:bldP spid="15" grpId="1" animBg="1"/>
      <p:bldP spid="5" grpId="0" animBg="1"/>
      <p:bldP spid="5" grpId="1" animBg="1"/>
      <p:bldP spid="10" grpId="0"/>
      <p:bldP spid="10" grpId="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sz="3200"/>
              <a:t>How to infer the dataset usage proportion?</a:t>
            </a:r>
            <a:endParaRPr lang="en-US" sz="3200"/>
          </a:p>
        </p:txBody>
      </p:sp>
      <p:pic>
        <p:nvPicPr>
          <p:cNvPr id="14" name="334E55B0-647D-440b-865C-3EC943EB4CBC-31" descr="wpsoffice"/>
          <p:cNvPicPr>
            <a:picLocks noChangeAspect="1"/>
          </p:cNvPicPr>
          <p:nvPr/>
        </p:nvPicPr>
        <p:blipFill>
          <a:blip r:embed="rId1"/>
          <a:stretch>
            <a:fillRect/>
          </a:stretch>
        </p:blipFill>
        <p:spPr>
          <a:xfrm>
            <a:off x="1568450" y="2100580"/>
            <a:ext cx="8674100" cy="890905"/>
          </a:xfrm>
          <a:prstGeom prst="rect">
            <a:avLst/>
          </a:prstGeom>
        </p:spPr>
      </p:pic>
      <p:pic>
        <p:nvPicPr>
          <p:cNvPr id="18" name="334E55B0-647D-440b-865C-3EC943EB4CBC-42" descr="/Users/yaotong/Library/Containers/com.kingsoft.wpsoffice.mac/Data/tmp/wpsoffice.iEIudFwpsoffice"/>
          <p:cNvPicPr>
            <a:picLocks noChangeAspect="1"/>
          </p:cNvPicPr>
          <p:nvPr/>
        </p:nvPicPr>
        <p:blipFill>
          <a:blip r:embed="rId2"/>
          <a:stretch>
            <a:fillRect/>
          </a:stretch>
        </p:blipFill>
        <p:spPr>
          <a:xfrm>
            <a:off x="4929505" y="3263900"/>
            <a:ext cx="2117725" cy="652145"/>
          </a:xfrm>
          <a:prstGeom prst="rect">
            <a:avLst/>
          </a:prstGeom>
        </p:spPr>
      </p:pic>
      <p:sp>
        <p:nvSpPr>
          <p:cNvPr id="4" name="Slide Number Placeholder 3"/>
          <p:cNvSpPr>
            <a:spLocks noGrp="1"/>
          </p:cNvSpPr>
          <p:nvPr>
            <p:ph type="sldNum" sz="quarter" idx="12"/>
          </p:nvPr>
        </p:nvSpPr>
        <p:spPr/>
        <p:txBody>
          <a:bodyPr/>
          <a:p>
            <a:fld id="{49AE70B2-8BF9-45C0-BB95-33D1B9D3A854}" type="slidenum">
              <a:rPr lang="zh-CN" altLang="en-US" smtClean="0"/>
            </a:fld>
            <a:endParaRPr lang="zh-CN" altLang="en-US"/>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2" name="Title 1"/>
          <p:cNvSpPr>
            <a:spLocks noGrp="1"/>
          </p:cNvSpPr>
          <p:nvPr>
            <p:ph type="title"/>
          </p:nvPr>
        </p:nvSpPr>
        <p:spPr/>
        <p:txBody>
          <a:bodyPr/>
          <a:p>
            <a:r>
              <a:rPr lang="en-US" sz="3200"/>
              <a:t>What TPR and FPR should we select?</a:t>
            </a:r>
            <a:endParaRPr lang="en-US" sz="3200"/>
          </a:p>
        </p:txBody>
      </p:sp>
      <mc:AlternateContent xmlns:mc="http://schemas.openxmlformats.org/markup-compatibility/2006">
        <mc:Choice xmlns:a14="http://schemas.microsoft.com/office/drawing/2010/main" Requires="a14">
          <p:sp>
            <p:nvSpPr>
              <p:cNvPr id="13" name="Text Box 12"/>
              <p:cNvSpPr txBox="1"/>
              <p:nvPr/>
            </p:nvSpPr>
            <p:spPr>
              <a:xfrm>
                <a:off x="647700" y="1584325"/>
                <a:ext cx="10332720" cy="368300"/>
              </a:xfrm>
              <a:prstGeom prst="rect">
                <a:avLst/>
              </a:prstGeom>
              <a:noFill/>
            </p:spPr>
            <p:txBody>
              <a:bodyPr wrap="square" rtlCol="0">
                <a:spAutoFit/>
              </a:bodyPr>
              <a:p>
                <a:r>
                  <a:rPr lang="en-US">
                    <a:solidFill>
                      <a:schemeClr val="tx1">
                        <a:lumMod val="95000"/>
                        <a:lumOff val="5000"/>
                      </a:schemeClr>
                    </a:solidFill>
                  </a:rPr>
                  <a:t>1. </a:t>
                </a:r>
                <a:r>
                  <a:rPr lang="en-US">
                    <a:solidFill>
                      <a:schemeClr val="tx1">
                        <a:lumMod val="95000"/>
                        <a:lumOff val="5000"/>
                      </a:schemeClr>
                    </a:solidFill>
                    <a:sym typeface="+mn-ea"/>
                  </a:rPr>
                  <a:t>Shadow training: </a:t>
                </a:r>
                <a:r>
                  <a:rPr lang="en-US">
                    <a:solidFill>
                      <a:schemeClr val="tx1">
                        <a:lumMod val="95000"/>
                        <a:lumOff val="5000"/>
                      </a:schemeClr>
                    </a:solidFill>
                  </a:rPr>
                  <a:t>Train </a:t>
                </a:r>
                <a14:m>
                  <m:oMath xmlns:m="http://schemas.openxmlformats.org/officeDocument/2006/math">
                    <m:r>
                      <a:rPr lang="en-US" i="1">
                        <a:solidFill>
                          <a:schemeClr val="tx1">
                            <a:lumMod val="95000"/>
                            <a:lumOff val="5000"/>
                          </a:schemeClr>
                        </a:solidFill>
                        <a:latin typeface="DejaVu Math TeX Gyre" panose="02000503000000000000" charset="0"/>
                        <a:cs typeface="DejaVu Math TeX Gyre" panose="02000503000000000000" charset="0"/>
                      </a:rPr>
                      <m:t>𝑁</m:t>
                    </m:r>
                  </m:oMath>
                </a14:m>
                <a:r>
                  <a:rPr lang="en-US">
                    <a:solidFill>
                      <a:schemeClr val="tx1">
                        <a:lumMod val="95000"/>
                        <a:lumOff val="5000"/>
                      </a:schemeClr>
                    </a:solidFill>
                  </a:rPr>
                  <a:t> reference models using </a:t>
                </a:r>
                <a14:m>
                  <m:oMath xmlns:m="http://schemas.openxmlformats.org/officeDocument/2006/math">
                    <m:r>
                      <a:rPr lang="en-US" i="1">
                        <a:solidFill>
                          <a:schemeClr val="tx1">
                            <a:lumMod val="95000"/>
                            <a:lumOff val="5000"/>
                          </a:schemeClr>
                        </a:solidFill>
                        <a:latin typeface="DejaVu Math TeX Gyre" panose="02000503000000000000" charset="0"/>
                        <a:cs typeface="DejaVu Math TeX Gyre" panose="02000503000000000000" charset="0"/>
                      </a:rPr>
                      <m:t>𝑋</m:t>
                    </m:r>
                  </m:oMath>
                </a14:m>
                <a:r>
                  <a:rPr lang="en-US">
                    <a:solidFill>
                      <a:schemeClr val="tx1">
                        <a:lumMod val="95000"/>
                        <a:lumOff val="5000"/>
                      </a:schemeClr>
                    </a:solidFill>
                  </a:rPr>
                  <a:t> (can reuse the model for launching MIA)</a:t>
                </a:r>
                <a:endParaRPr lang="en-US">
                  <a:solidFill>
                    <a:schemeClr val="tx1">
                      <a:lumMod val="95000"/>
                      <a:lumOff val="5000"/>
                    </a:schemeClr>
                  </a:solidFill>
                </a:endParaRPr>
              </a:p>
            </p:txBody>
          </p:sp>
        </mc:Choice>
        <mc:Fallback>
          <p:sp>
            <p:nvSpPr>
              <p:cNvPr id="13" name="Text Box 12"/>
              <p:cNvSpPr txBox="1">
                <a:spLocks noRot="1" noChangeAspect="1" noMove="1" noResize="1" noEditPoints="1" noAdjustHandles="1" noChangeArrowheads="1" noChangeShapeType="1" noTextEdit="1"/>
              </p:cNvSpPr>
              <p:nvPr/>
            </p:nvSpPr>
            <p:spPr>
              <a:xfrm>
                <a:off x="647700" y="1584325"/>
                <a:ext cx="10332720" cy="368300"/>
              </a:xfrm>
              <a:prstGeom prst="rect">
                <a:avLst/>
              </a:prstGeom>
              <a:blipFill rotWithShape="1">
                <a:blip r:embed="rId1"/>
                <a:stretch>
                  <a:fillRect/>
                </a:stretch>
              </a:blipFill>
            </p:spPr>
            <p:txBody>
              <a:bodyPr/>
              <a:lstStyle/>
              <a:p>
                <a:r>
                  <a:rPr lang="en-US" altLang="en-US">
                    <a:noFill/>
                  </a:rPr>
                  <a:t> </a:t>
                </a:r>
              </a:p>
            </p:txBody>
          </p:sp>
        </mc:Fallback>
      </mc:AlternateContent>
      <p:grpSp>
        <p:nvGrpSpPr>
          <p:cNvPr id="11" name="Group 10"/>
          <p:cNvGrpSpPr/>
          <p:nvPr/>
        </p:nvGrpSpPr>
        <p:grpSpPr>
          <a:xfrm>
            <a:off x="7235190" y="2258060"/>
            <a:ext cx="4635500" cy="4006850"/>
            <a:chOff x="11394" y="3556"/>
            <a:chExt cx="7300" cy="6310"/>
          </a:xfrm>
        </p:grpSpPr>
        <p:pic>
          <p:nvPicPr>
            <p:cNvPr id="5" name="Picture 4"/>
            <p:cNvPicPr>
              <a:picLocks noChangeAspect="1"/>
            </p:cNvPicPr>
            <p:nvPr/>
          </p:nvPicPr>
          <p:blipFill>
            <a:blip r:embed="rId2"/>
            <a:srcRect r="32302"/>
            <a:stretch>
              <a:fillRect/>
            </a:stretch>
          </p:blipFill>
          <p:spPr>
            <a:xfrm>
              <a:off x="11394" y="3556"/>
              <a:ext cx="7300" cy="6311"/>
            </a:xfrm>
            <a:prstGeom prst="rect">
              <a:avLst/>
            </a:prstGeom>
          </p:spPr>
        </p:pic>
        <p:sp>
          <p:nvSpPr>
            <p:cNvPr id="10" name="Freeform 9"/>
            <p:cNvSpPr/>
            <p:nvPr/>
          </p:nvSpPr>
          <p:spPr>
            <a:xfrm>
              <a:off x="12765" y="4289"/>
              <a:ext cx="5677" cy="4718"/>
            </a:xfrm>
            <a:custGeom>
              <a:avLst/>
              <a:gdLst>
                <a:gd name="connisteX0" fmla="*/ 0 w 3604895"/>
                <a:gd name="connsiteY0" fmla="*/ 2995930 h 2995930"/>
                <a:gd name="connisteX1" fmla="*/ 368935 w 3604895"/>
                <a:gd name="connsiteY1" fmla="*/ 1826260 h 2995930"/>
                <a:gd name="connisteX2" fmla="*/ 929640 w 3604895"/>
                <a:gd name="connsiteY2" fmla="*/ 961390 h 2995930"/>
                <a:gd name="connisteX3" fmla="*/ 1794510 w 3604895"/>
                <a:gd name="connsiteY3" fmla="*/ 352425 h 2995930"/>
                <a:gd name="connisteX4" fmla="*/ 2579370 w 3604895"/>
                <a:gd name="connsiteY4" fmla="*/ 128270 h 2995930"/>
                <a:gd name="connisteX5" fmla="*/ 3604895 w 3604895"/>
                <a:gd name="connsiteY5" fmla="*/ 0 h 299593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Lst>
              <a:rect l="l" t="t" r="r" b="b"/>
              <a:pathLst>
                <a:path w="3604895" h="2995930">
                  <a:moveTo>
                    <a:pt x="0" y="2995930"/>
                  </a:moveTo>
                  <a:cubicBezTo>
                    <a:pt x="62865" y="2779395"/>
                    <a:pt x="182880" y="2233295"/>
                    <a:pt x="368935" y="1826260"/>
                  </a:cubicBezTo>
                  <a:cubicBezTo>
                    <a:pt x="554990" y="1419225"/>
                    <a:pt x="644525" y="1256030"/>
                    <a:pt x="929640" y="961390"/>
                  </a:cubicBezTo>
                  <a:cubicBezTo>
                    <a:pt x="1214755" y="666750"/>
                    <a:pt x="1464310" y="518795"/>
                    <a:pt x="1794510" y="352425"/>
                  </a:cubicBezTo>
                  <a:cubicBezTo>
                    <a:pt x="2124710" y="186055"/>
                    <a:pt x="2217420" y="198755"/>
                    <a:pt x="2579370" y="128270"/>
                  </a:cubicBezTo>
                  <a:cubicBezTo>
                    <a:pt x="2941320" y="57785"/>
                    <a:pt x="3415665" y="20955"/>
                    <a:pt x="3604895" y="0"/>
                  </a:cubicBezTo>
                </a:path>
              </a:pathLst>
            </a:custGeom>
            <a:noFill/>
            <a:ln w="44450">
              <a:solidFill>
                <a:srgbClr val="C0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grpSp>
      <p:sp>
        <p:nvSpPr>
          <p:cNvPr id="14" name="Rectangles 13"/>
          <p:cNvSpPr/>
          <p:nvPr/>
        </p:nvSpPr>
        <p:spPr>
          <a:xfrm>
            <a:off x="8105775" y="2034540"/>
            <a:ext cx="2253615" cy="480695"/>
          </a:xfrm>
          <a:prstGeom prst="rect">
            <a:avLst/>
          </a:prstGeom>
          <a:noFill/>
          <a:ln w="22225"/>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5" name="Text Box 14"/>
          <p:cNvSpPr txBox="1"/>
          <p:nvPr/>
        </p:nvSpPr>
        <p:spPr>
          <a:xfrm>
            <a:off x="8137525" y="2082165"/>
            <a:ext cx="2253615" cy="368300"/>
          </a:xfrm>
          <a:prstGeom prst="rect">
            <a:avLst/>
          </a:prstGeom>
          <a:noFill/>
        </p:spPr>
        <p:txBody>
          <a:bodyPr wrap="square" rtlCol="0">
            <a:spAutoFit/>
          </a:bodyPr>
          <a:p>
            <a:r>
              <a:rPr lang="en-US" b="1"/>
              <a:t>An attack strategy</a:t>
            </a:r>
            <a:endParaRPr lang="en-US" b="1"/>
          </a:p>
        </p:txBody>
      </p:sp>
      <p:cxnSp>
        <p:nvCxnSpPr>
          <p:cNvPr id="16" name="Straight Arrow Connector 15"/>
          <p:cNvCxnSpPr>
            <a:stCxn id="14" idx="2"/>
            <a:endCxn id="10" idx="3"/>
          </p:cNvCxnSpPr>
          <p:nvPr/>
        </p:nvCxnSpPr>
        <p:spPr>
          <a:xfrm>
            <a:off x="9232900" y="2515235"/>
            <a:ext cx="667385" cy="560705"/>
          </a:xfrm>
          <a:prstGeom prst="straightConnector1">
            <a:avLst/>
          </a:prstGeom>
          <a:noFill/>
          <a:ln w="22225">
            <a:tailEnd type="arrow"/>
          </a:ln>
        </p:spPr>
        <p:style>
          <a:lnRef idx="2">
            <a:schemeClr val="accent1">
              <a:lumMod val="75000"/>
            </a:schemeClr>
          </a:lnRef>
          <a:fillRef idx="1">
            <a:schemeClr val="accent1"/>
          </a:fillRef>
          <a:effectRef idx="0">
            <a:srgbClr val="FFFFFF"/>
          </a:effectRef>
          <a:fontRef idx="minor">
            <a:schemeClr val="lt1"/>
          </a:fontRef>
        </p:style>
      </p:cxnSp>
      <p:sp>
        <p:nvSpPr>
          <p:cNvPr id="4" name="Slide Number Placeholder 3"/>
          <p:cNvSpPr>
            <a:spLocks noGrp="1"/>
          </p:cNvSpPr>
          <p:nvPr>
            <p:ph type="sldNum" sz="quarter" idx="12"/>
          </p:nvPr>
        </p:nvSpPr>
        <p:spPr/>
        <p:txBody>
          <a:bodyPr/>
          <a:p>
            <a:fld id="{49AE70B2-8BF9-45C0-BB95-33D1B9D3A854}" type="slidenum">
              <a:rPr lang="zh-CN" altLang="en-US" smtClean="0"/>
            </a:fld>
            <a:endParaRPr lang="zh-CN" altLang="en-US"/>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grpSp>
        <p:nvGrpSpPr>
          <p:cNvPr id="11" name="Group 10"/>
          <p:cNvGrpSpPr/>
          <p:nvPr/>
        </p:nvGrpSpPr>
        <p:grpSpPr>
          <a:xfrm>
            <a:off x="7235190" y="2258060"/>
            <a:ext cx="4635500" cy="4006850"/>
            <a:chOff x="11394" y="3556"/>
            <a:chExt cx="7300" cy="6310"/>
          </a:xfrm>
        </p:grpSpPr>
        <p:pic>
          <p:nvPicPr>
            <p:cNvPr id="5" name="Picture 4"/>
            <p:cNvPicPr>
              <a:picLocks noChangeAspect="1"/>
            </p:cNvPicPr>
            <p:nvPr/>
          </p:nvPicPr>
          <p:blipFill>
            <a:blip r:embed="rId1"/>
            <a:srcRect r="32302"/>
            <a:stretch>
              <a:fillRect/>
            </a:stretch>
          </p:blipFill>
          <p:spPr>
            <a:xfrm>
              <a:off x="11394" y="3556"/>
              <a:ext cx="7300" cy="6311"/>
            </a:xfrm>
            <a:prstGeom prst="rect">
              <a:avLst/>
            </a:prstGeom>
          </p:spPr>
        </p:pic>
        <p:sp>
          <p:nvSpPr>
            <p:cNvPr id="10" name="Freeform 9"/>
            <p:cNvSpPr/>
            <p:nvPr/>
          </p:nvSpPr>
          <p:spPr>
            <a:xfrm>
              <a:off x="12765" y="4289"/>
              <a:ext cx="5677" cy="4718"/>
            </a:xfrm>
            <a:custGeom>
              <a:avLst/>
              <a:gdLst>
                <a:gd name="connisteX0" fmla="*/ 0 w 3604895"/>
                <a:gd name="connsiteY0" fmla="*/ 2995930 h 2995930"/>
                <a:gd name="connisteX1" fmla="*/ 368935 w 3604895"/>
                <a:gd name="connsiteY1" fmla="*/ 1826260 h 2995930"/>
                <a:gd name="connisteX2" fmla="*/ 929640 w 3604895"/>
                <a:gd name="connsiteY2" fmla="*/ 961390 h 2995930"/>
                <a:gd name="connisteX3" fmla="*/ 1794510 w 3604895"/>
                <a:gd name="connsiteY3" fmla="*/ 352425 h 2995930"/>
                <a:gd name="connisteX4" fmla="*/ 2579370 w 3604895"/>
                <a:gd name="connsiteY4" fmla="*/ 128270 h 2995930"/>
                <a:gd name="connisteX5" fmla="*/ 3604895 w 3604895"/>
                <a:gd name="connsiteY5" fmla="*/ 0 h 299593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Lst>
              <a:rect l="l" t="t" r="r" b="b"/>
              <a:pathLst>
                <a:path w="3604895" h="2995930">
                  <a:moveTo>
                    <a:pt x="0" y="2995930"/>
                  </a:moveTo>
                  <a:cubicBezTo>
                    <a:pt x="62865" y="2779395"/>
                    <a:pt x="182880" y="2233295"/>
                    <a:pt x="368935" y="1826260"/>
                  </a:cubicBezTo>
                  <a:cubicBezTo>
                    <a:pt x="554990" y="1419225"/>
                    <a:pt x="644525" y="1256030"/>
                    <a:pt x="929640" y="961390"/>
                  </a:cubicBezTo>
                  <a:cubicBezTo>
                    <a:pt x="1214755" y="666750"/>
                    <a:pt x="1464310" y="518795"/>
                    <a:pt x="1794510" y="352425"/>
                  </a:cubicBezTo>
                  <a:cubicBezTo>
                    <a:pt x="2124710" y="186055"/>
                    <a:pt x="2217420" y="198755"/>
                    <a:pt x="2579370" y="128270"/>
                  </a:cubicBezTo>
                  <a:cubicBezTo>
                    <a:pt x="2941320" y="57785"/>
                    <a:pt x="3415665" y="20955"/>
                    <a:pt x="3604895" y="0"/>
                  </a:cubicBezTo>
                </a:path>
              </a:pathLst>
            </a:custGeom>
            <a:noFill/>
            <a:ln w="44450">
              <a:solidFill>
                <a:srgbClr val="C0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grpSp>
      <p:sp>
        <p:nvSpPr>
          <p:cNvPr id="2" name="Title 1"/>
          <p:cNvSpPr>
            <a:spLocks noGrp="1"/>
          </p:cNvSpPr>
          <p:nvPr>
            <p:ph type="title"/>
          </p:nvPr>
        </p:nvSpPr>
        <p:spPr/>
        <p:txBody>
          <a:bodyPr/>
          <a:p>
            <a:r>
              <a:rPr lang="en-US" sz="3200"/>
              <a:t>What TPR and FPR should we select?</a:t>
            </a:r>
            <a:endParaRPr lang="en-US" sz="3200"/>
          </a:p>
        </p:txBody>
      </p:sp>
      <p:pic>
        <p:nvPicPr>
          <p:cNvPr id="9" name="334E55B0-647D-440b-865C-3EC943EB4CBC-44" descr="/Users/yaotong/Library/Containers/com.kingsoft.wpsoffice.mac/Data/tmp/wpsoffice.TlyPmiwpsoffice"/>
          <p:cNvPicPr>
            <a:picLocks noChangeAspect="1"/>
          </p:cNvPicPr>
          <p:nvPr/>
        </p:nvPicPr>
        <p:blipFill>
          <a:blip r:embed="rId2"/>
          <a:stretch>
            <a:fillRect/>
          </a:stretch>
        </p:blipFill>
        <p:spPr>
          <a:xfrm>
            <a:off x="970915" y="2766060"/>
            <a:ext cx="5222240" cy="601345"/>
          </a:xfrm>
          <a:prstGeom prst="rect">
            <a:avLst/>
          </a:prstGeom>
        </p:spPr>
      </p:pic>
      <mc:AlternateContent xmlns:mc="http://schemas.openxmlformats.org/markup-compatibility/2006">
        <mc:Choice xmlns:a14="http://schemas.microsoft.com/office/drawing/2010/main" Requires="a14">
          <p:sp>
            <p:nvSpPr>
              <p:cNvPr id="13" name="Text Box 12"/>
              <p:cNvSpPr txBox="1"/>
              <p:nvPr/>
            </p:nvSpPr>
            <p:spPr>
              <a:xfrm>
                <a:off x="647700" y="1584325"/>
                <a:ext cx="10100945" cy="368300"/>
              </a:xfrm>
              <a:prstGeom prst="rect">
                <a:avLst/>
              </a:prstGeom>
              <a:noFill/>
            </p:spPr>
            <p:txBody>
              <a:bodyPr wrap="square" rtlCol="0">
                <a:spAutoFit/>
              </a:bodyPr>
              <a:p>
                <a:r>
                  <a:rPr lang="en-US">
                    <a:solidFill>
                      <a:schemeClr val="tx1">
                        <a:lumMod val="95000"/>
                        <a:lumOff val="5000"/>
                      </a:schemeClr>
                    </a:solidFill>
                  </a:rPr>
                  <a:t>1. Shadow training: Train </a:t>
                </a:r>
                <a14:m>
                  <m:oMath xmlns:m="http://schemas.openxmlformats.org/officeDocument/2006/math">
                    <m:r>
                      <a:rPr lang="en-US" i="1">
                        <a:solidFill>
                          <a:schemeClr val="tx1">
                            <a:lumMod val="95000"/>
                            <a:lumOff val="5000"/>
                          </a:schemeClr>
                        </a:solidFill>
                        <a:latin typeface="DejaVu Math TeX Gyre" panose="02000503000000000000" charset="0"/>
                        <a:cs typeface="DejaVu Math TeX Gyre" panose="02000503000000000000" charset="0"/>
                      </a:rPr>
                      <m:t>𝑁</m:t>
                    </m:r>
                  </m:oMath>
                </a14:m>
                <a:r>
                  <a:rPr lang="en-US">
                    <a:solidFill>
                      <a:schemeClr val="tx1">
                        <a:lumMod val="95000"/>
                        <a:lumOff val="5000"/>
                      </a:schemeClr>
                    </a:solidFill>
                  </a:rPr>
                  <a:t> reference models using </a:t>
                </a:r>
                <a14:m>
                  <m:oMath xmlns:m="http://schemas.openxmlformats.org/officeDocument/2006/math">
                    <m:r>
                      <a:rPr lang="en-US" i="1">
                        <a:solidFill>
                          <a:schemeClr val="tx1">
                            <a:lumMod val="95000"/>
                            <a:lumOff val="5000"/>
                          </a:schemeClr>
                        </a:solidFill>
                        <a:latin typeface="DejaVu Math TeX Gyre" panose="02000503000000000000" charset="0"/>
                        <a:cs typeface="DejaVu Math TeX Gyre" panose="02000503000000000000" charset="0"/>
                      </a:rPr>
                      <m:t>𝑋</m:t>
                    </m:r>
                  </m:oMath>
                </a14:m>
                <a:r>
                  <a:rPr lang="en-US">
                    <a:solidFill>
                      <a:schemeClr val="tx1">
                        <a:lumMod val="95000"/>
                        <a:lumOff val="5000"/>
                      </a:schemeClr>
                    </a:solidFill>
                  </a:rPr>
                  <a:t> (can reuse the model for launching MIA)</a:t>
                </a:r>
                <a:endParaRPr lang="en-US">
                  <a:solidFill>
                    <a:schemeClr val="tx1">
                      <a:lumMod val="95000"/>
                      <a:lumOff val="5000"/>
                    </a:schemeClr>
                  </a:solidFill>
                </a:endParaRPr>
              </a:p>
            </p:txBody>
          </p:sp>
        </mc:Choice>
        <mc:Fallback>
          <p:sp>
            <p:nvSpPr>
              <p:cNvPr id="13" name="Text Box 12"/>
              <p:cNvSpPr txBox="1">
                <a:spLocks noRot="1" noChangeAspect="1" noMove="1" noResize="1" noEditPoints="1" noAdjustHandles="1" noChangeArrowheads="1" noChangeShapeType="1" noTextEdit="1"/>
              </p:cNvSpPr>
              <p:nvPr/>
            </p:nvSpPr>
            <p:spPr>
              <a:xfrm>
                <a:off x="647700" y="1584325"/>
                <a:ext cx="10100945" cy="368300"/>
              </a:xfrm>
              <a:prstGeom prst="rect">
                <a:avLst/>
              </a:prstGeom>
              <a:blipFill rotWithShape="1">
                <a:blip r:embed="rId3"/>
                <a:stretch>
                  <a:fillRect/>
                </a:stretch>
              </a:blipFill>
            </p:spPr>
            <p:txBody>
              <a:bodyPr/>
              <a:lstStyle/>
              <a:p>
                <a:r>
                  <a:rPr lang="en-US" altLang="en-US">
                    <a:noFill/>
                  </a:rPr>
                  <a:t> </a:t>
                </a:r>
              </a:p>
            </p:txBody>
          </p:sp>
        </mc:Fallback>
      </mc:AlternateContent>
      <mc:AlternateContent xmlns:mc="http://schemas.openxmlformats.org/markup-compatibility/2006">
        <mc:Choice xmlns:a14="http://schemas.microsoft.com/office/drawing/2010/main" Requires="a14">
          <p:sp>
            <p:nvSpPr>
              <p:cNvPr id="18" name="Text Box 17"/>
              <p:cNvSpPr txBox="1"/>
              <p:nvPr/>
            </p:nvSpPr>
            <p:spPr>
              <a:xfrm>
                <a:off x="647700" y="2202815"/>
                <a:ext cx="6758940" cy="372110"/>
              </a:xfrm>
              <a:prstGeom prst="rect">
                <a:avLst/>
              </a:prstGeom>
              <a:noFill/>
            </p:spPr>
            <p:txBody>
              <a:bodyPr wrap="square" rtlCol="0">
                <a:noAutofit/>
              </a:bodyPr>
              <a:p>
                <a:r>
                  <a:rPr lang="en-US">
                    <a:solidFill>
                      <a:schemeClr val="tx1">
                        <a:lumMod val="95000"/>
                        <a:lumOff val="5000"/>
                      </a:schemeClr>
                    </a:solidFill>
                  </a:rPr>
                  <a:t>2. Choose the attack that maximizes </a:t>
                </a:r>
                <a14:m>
                  <m:oMath xmlns:m="http://schemas.openxmlformats.org/officeDocument/2006/math">
                    <m:r>
                      <a:rPr lang="en-US" i="1">
                        <a:solidFill>
                          <a:schemeClr val="tx1">
                            <a:lumMod val="95000"/>
                            <a:lumOff val="5000"/>
                          </a:schemeClr>
                        </a:solidFill>
                        <a:latin typeface="DejaVu Math TeX Gyre" panose="02000503000000000000" charset="0"/>
                        <a:cs typeface="DejaVu Math TeX Gyre" panose="02000503000000000000" charset="0"/>
                      </a:rPr>
                      <m:t>𝑇𝑃𝑅</m:t>
                    </m:r>
                    <m:r>
                      <a:rPr lang="en-US" i="1">
                        <a:solidFill>
                          <a:schemeClr val="tx1">
                            <a:lumMod val="95000"/>
                            <a:lumOff val="5000"/>
                          </a:schemeClr>
                        </a:solidFill>
                        <a:latin typeface="DejaVu Math TeX Gyre" panose="02000503000000000000" charset="0"/>
                        <a:cs typeface="DejaVu Math TeX Gyre" panose="02000503000000000000" charset="0"/>
                      </a:rPr>
                      <m:t>−</m:t>
                    </m:r>
                    <m:r>
                      <a:rPr lang="en-US" i="1">
                        <a:solidFill>
                          <a:schemeClr val="tx1">
                            <a:lumMod val="95000"/>
                            <a:lumOff val="5000"/>
                          </a:schemeClr>
                        </a:solidFill>
                        <a:latin typeface="DejaVu Math TeX Gyre" panose="02000503000000000000" charset="0"/>
                        <a:cs typeface="DejaVu Math TeX Gyre" panose="02000503000000000000" charset="0"/>
                      </a:rPr>
                      <m:t>𝐹𝑃𝑅</m:t>
                    </m:r>
                  </m:oMath>
                </a14:m>
                <a:r>
                  <a:rPr lang="en-US">
                    <a:solidFill>
                      <a:schemeClr val="tx1">
                        <a:lumMod val="95000"/>
                        <a:lumOff val="5000"/>
                      </a:schemeClr>
                    </a:solidFill>
                  </a:rPr>
                  <a:t> to minimize:</a:t>
                </a:r>
                <a:endParaRPr lang="en-US">
                  <a:solidFill>
                    <a:schemeClr val="tx1">
                      <a:lumMod val="95000"/>
                      <a:lumOff val="5000"/>
                    </a:schemeClr>
                  </a:solidFill>
                </a:endParaRPr>
              </a:p>
            </p:txBody>
          </p:sp>
        </mc:Choice>
        <mc:Fallback>
          <p:sp>
            <p:nvSpPr>
              <p:cNvPr id="18" name="Text Box 17"/>
              <p:cNvSpPr txBox="1">
                <a:spLocks noRot="1" noChangeAspect="1" noMove="1" noResize="1" noEditPoints="1" noAdjustHandles="1" noChangeArrowheads="1" noChangeShapeType="1" noTextEdit="1"/>
              </p:cNvSpPr>
              <p:nvPr/>
            </p:nvSpPr>
            <p:spPr>
              <a:xfrm>
                <a:off x="647700" y="2202815"/>
                <a:ext cx="6758940" cy="372110"/>
              </a:xfrm>
              <a:prstGeom prst="rect">
                <a:avLst/>
              </a:prstGeom>
              <a:blipFill rotWithShape="1">
                <a:blip r:embed="rId4"/>
                <a:stretch>
                  <a:fillRect/>
                </a:stretch>
              </a:blipFill>
            </p:spPr>
            <p:txBody>
              <a:bodyPr/>
              <a:lstStyle/>
              <a:p>
                <a:r>
                  <a:rPr lang="en-US" altLang="en-US">
                    <a:noFill/>
                  </a:rPr>
                  <a:t> </a:t>
                </a:r>
              </a:p>
            </p:txBody>
          </p:sp>
        </mc:Fallback>
      </mc:AlternateContent>
      <p:grpSp>
        <p:nvGrpSpPr>
          <p:cNvPr id="3" name="Group 2"/>
          <p:cNvGrpSpPr/>
          <p:nvPr/>
        </p:nvGrpSpPr>
        <p:grpSpPr>
          <a:xfrm>
            <a:off x="690880" y="3489960"/>
            <a:ext cx="4886325" cy="3209925"/>
            <a:chOff x="1088" y="5496"/>
            <a:chExt cx="7695" cy="5055"/>
          </a:xfrm>
        </p:grpSpPr>
        <p:grpSp>
          <p:nvGrpSpPr>
            <p:cNvPr id="45" name="Group 44"/>
            <p:cNvGrpSpPr/>
            <p:nvPr/>
          </p:nvGrpSpPr>
          <p:grpSpPr>
            <a:xfrm>
              <a:off x="1913" y="5524"/>
              <a:ext cx="6428" cy="1016"/>
              <a:chOff x="1194" y="5660"/>
              <a:chExt cx="6428" cy="1016"/>
            </a:xfrm>
          </p:grpSpPr>
          <p:sp>
            <p:nvSpPr>
              <p:cNvPr id="33" name="Rectangles 32"/>
              <p:cNvSpPr/>
              <p:nvPr/>
            </p:nvSpPr>
            <p:spPr>
              <a:xfrm>
                <a:off x="1194" y="6159"/>
                <a:ext cx="404" cy="404"/>
              </a:xfrm>
              <a:prstGeom prst="rect">
                <a:avLst/>
              </a:prstGeom>
              <a:solidFill>
                <a:schemeClr val="accent4"/>
              </a:solidFill>
              <a:ln w="19050">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34" name="Rectangles 33"/>
              <p:cNvSpPr/>
              <p:nvPr/>
            </p:nvSpPr>
            <p:spPr>
              <a:xfrm>
                <a:off x="1798" y="6159"/>
                <a:ext cx="404" cy="404"/>
              </a:xfrm>
              <a:prstGeom prst="rect">
                <a:avLst/>
              </a:prstGeom>
              <a:solidFill>
                <a:schemeClr val="accent4"/>
              </a:solidFill>
              <a:ln w="19050">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35" name="Rectangles 34"/>
              <p:cNvSpPr/>
              <p:nvPr/>
            </p:nvSpPr>
            <p:spPr>
              <a:xfrm>
                <a:off x="2402" y="6159"/>
                <a:ext cx="404" cy="404"/>
              </a:xfrm>
              <a:prstGeom prst="rect">
                <a:avLst/>
              </a:prstGeom>
              <a:solidFill>
                <a:schemeClr val="accent4"/>
              </a:solidFill>
              <a:ln w="19050">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36" name="Rectangles 35"/>
              <p:cNvSpPr/>
              <p:nvPr/>
            </p:nvSpPr>
            <p:spPr>
              <a:xfrm>
                <a:off x="3006" y="6159"/>
                <a:ext cx="404" cy="404"/>
              </a:xfrm>
              <a:prstGeom prst="rect">
                <a:avLst/>
              </a:prstGeom>
              <a:solidFill>
                <a:schemeClr val="accent4"/>
              </a:solidFill>
              <a:ln w="19050">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38" name="Rectangles 37"/>
              <p:cNvSpPr/>
              <p:nvPr/>
            </p:nvSpPr>
            <p:spPr>
              <a:xfrm>
                <a:off x="5406" y="6159"/>
                <a:ext cx="404" cy="404"/>
              </a:xfrm>
              <a:prstGeom prst="rect">
                <a:avLst/>
              </a:prstGeom>
              <a:solidFill>
                <a:schemeClr val="accent4"/>
              </a:solidFill>
              <a:ln w="19050">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39" name="Rectangles 38"/>
              <p:cNvSpPr/>
              <p:nvPr/>
            </p:nvSpPr>
            <p:spPr>
              <a:xfrm>
                <a:off x="6010" y="6159"/>
                <a:ext cx="404" cy="404"/>
              </a:xfrm>
              <a:prstGeom prst="rect">
                <a:avLst/>
              </a:prstGeom>
              <a:solidFill>
                <a:schemeClr val="accent4"/>
              </a:solidFill>
              <a:ln w="19050">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40" name="Rectangles 39"/>
              <p:cNvSpPr/>
              <p:nvPr/>
            </p:nvSpPr>
            <p:spPr>
              <a:xfrm>
                <a:off x="6614" y="6159"/>
                <a:ext cx="404" cy="404"/>
              </a:xfrm>
              <a:prstGeom prst="rect">
                <a:avLst/>
              </a:prstGeom>
              <a:solidFill>
                <a:schemeClr val="accent4"/>
              </a:solidFill>
              <a:ln w="19050">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41" name="Rectangles 40"/>
              <p:cNvSpPr/>
              <p:nvPr/>
            </p:nvSpPr>
            <p:spPr>
              <a:xfrm>
                <a:off x="7218" y="6159"/>
                <a:ext cx="404" cy="404"/>
              </a:xfrm>
              <a:prstGeom prst="rect">
                <a:avLst/>
              </a:prstGeom>
              <a:solidFill>
                <a:schemeClr val="accent4"/>
              </a:solidFill>
              <a:ln w="19050">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42" name="Text Box 41"/>
              <p:cNvSpPr txBox="1"/>
              <p:nvPr/>
            </p:nvSpPr>
            <p:spPr>
              <a:xfrm>
                <a:off x="3853" y="5660"/>
                <a:ext cx="1353" cy="1016"/>
              </a:xfrm>
              <a:prstGeom prst="rect">
                <a:avLst/>
              </a:prstGeom>
              <a:noFill/>
            </p:spPr>
            <p:txBody>
              <a:bodyPr wrap="square" rtlCol="0">
                <a:spAutoFit/>
              </a:bodyPr>
              <a:p>
                <a:r>
                  <a:rPr lang="en-US" sz="3600" b="1">
                    <a:solidFill>
                      <a:schemeClr val="accent4"/>
                    </a:solidFill>
                  </a:rPr>
                  <a:t>...</a:t>
                </a:r>
                <a:endParaRPr lang="en-US" sz="3600" b="1">
                  <a:solidFill>
                    <a:schemeClr val="accent4"/>
                  </a:solidFill>
                </a:endParaRPr>
              </a:p>
            </p:txBody>
          </p:sp>
        </p:grpSp>
        <p:pic>
          <p:nvPicPr>
            <p:cNvPr id="44" name="334E55B0-647D-440b-865C-3EC943EB4CBC-51" descr="/Users/yaotong/Library/Containers/com.kingsoft.wpsoffice.mac/Data/tmp/wpsoffice.erHhMUwpsoffice"/>
            <p:cNvPicPr>
              <a:picLocks noChangeAspect="1"/>
            </p:cNvPicPr>
            <p:nvPr/>
          </p:nvPicPr>
          <p:blipFill>
            <a:blip r:embed="rId5"/>
            <a:stretch>
              <a:fillRect/>
            </a:stretch>
          </p:blipFill>
          <p:spPr>
            <a:xfrm>
              <a:off x="1088" y="6023"/>
              <a:ext cx="489" cy="404"/>
            </a:xfrm>
            <a:prstGeom prst="rect">
              <a:avLst/>
            </a:prstGeom>
          </p:spPr>
        </p:pic>
        <p:cxnSp>
          <p:nvCxnSpPr>
            <p:cNvPr id="46" name="Straight Arrow Connector 45"/>
            <p:cNvCxnSpPr/>
            <p:nvPr/>
          </p:nvCxnSpPr>
          <p:spPr>
            <a:xfrm>
              <a:off x="2115" y="6427"/>
              <a:ext cx="0" cy="587"/>
            </a:xfrm>
            <a:prstGeom prst="straightConnector1">
              <a:avLst/>
            </a:prstGeom>
            <a:ln w="25400">
              <a:solidFill>
                <a:schemeClr val="tx1">
                  <a:lumMod val="50000"/>
                  <a:lumOff val="50000"/>
                </a:schemeClr>
              </a:solidFill>
              <a:tailEnd type="arrow"/>
            </a:ln>
          </p:spPr>
          <p:style>
            <a:lnRef idx="2">
              <a:schemeClr val="accent1"/>
            </a:lnRef>
            <a:fillRef idx="0">
              <a:srgbClr val="FFFFFF"/>
            </a:fillRef>
            <a:effectRef idx="0">
              <a:srgbClr val="FFFFFF"/>
            </a:effectRef>
            <a:fontRef idx="minor">
              <a:schemeClr val="tx1"/>
            </a:fontRef>
          </p:style>
        </p:cxnSp>
        <p:pic>
          <p:nvPicPr>
            <p:cNvPr id="47" name="334E55B0-647D-440b-865C-3EC943EB4CBC-52" descr="wpsoffice"/>
            <p:cNvPicPr>
              <a:picLocks noChangeAspect="1"/>
            </p:cNvPicPr>
            <p:nvPr/>
          </p:nvPicPr>
          <p:blipFill>
            <a:blip r:embed="rId6"/>
            <a:stretch>
              <a:fillRect/>
            </a:stretch>
          </p:blipFill>
          <p:spPr>
            <a:xfrm>
              <a:off x="1844" y="7204"/>
              <a:ext cx="562" cy="404"/>
            </a:xfrm>
            <a:prstGeom prst="rect">
              <a:avLst/>
            </a:prstGeom>
          </p:spPr>
        </p:pic>
        <p:pic>
          <p:nvPicPr>
            <p:cNvPr id="48" name="334E55B0-647D-440b-865C-3EC943EB4CBC-53" descr="/Users/yaotong/Library/Containers/com.kingsoft.wpsoffice.mac/Data/tmp/wpsoffice.CSMABAwpsoffice"/>
            <p:cNvPicPr>
              <a:picLocks noChangeAspect="1"/>
            </p:cNvPicPr>
            <p:nvPr/>
          </p:nvPicPr>
          <p:blipFill>
            <a:blip r:embed="rId7"/>
            <a:stretch>
              <a:fillRect/>
            </a:stretch>
          </p:blipFill>
          <p:spPr>
            <a:xfrm>
              <a:off x="7789" y="7053"/>
              <a:ext cx="977" cy="533"/>
            </a:xfrm>
            <a:prstGeom prst="rect">
              <a:avLst/>
            </a:prstGeom>
          </p:spPr>
        </p:pic>
        <p:cxnSp>
          <p:nvCxnSpPr>
            <p:cNvPr id="50" name="Straight Arrow Connector 49"/>
            <p:cNvCxnSpPr/>
            <p:nvPr/>
          </p:nvCxnSpPr>
          <p:spPr>
            <a:xfrm>
              <a:off x="2719" y="6427"/>
              <a:ext cx="0" cy="587"/>
            </a:xfrm>
            <a:prstGeom prst="straightConnector1">
              <a:avLst/>
            </a:prstGeom>
            <a:ln w="25400">
              <a:solidFill>
                <a:schemeClr val="tx1">
                  <a:lumMod val="50000"/>
                  <a:lumOff val="50000"/>
                </a:schemeClr>
              </a:solidFill>
              <a:tailEnd type="arrow"/>
            </a:ln>
          </p:spPr>
          <p:style>
            <a:lnRef idx="2">
              <a:schemeClr val="accent1"/>
            </a:lnRef>
            <a:fillRef idx="0">
              <a:srgbClr val="FFFFFF"/>
            </a:fillRef>
            <a:effectRef idx="0">
              <a:srgbClr val="FFFFFF"/>
            </a:effectRef>
            <a:fontRef idx="minor">
              <a:schemeClr val="tx1"/>
            </a:fontRef>
          </p:style>
        </p:cxnSp>
        <p:cxnSp>
          <p:nvCxnSpPr>
            <p:cNvPr id="51" name="Straight Arrow Connector 50"/>
            <p:cNvCxnSpPr/>
            <p:nvPr/>
          </p:nvCxnSpPr>
          <p:spPr>
            <a:xfrm>
              <a:off x="3343" y="6427"/>
              <a:ext cx="0" cy="587"/>
            </a:xfrm>
            <a:prstGeom prst="straightConnector1">
              <a:avLst/>
            </a:prstGeom>
            <a:ln w="25400">
              <a:solidFill>
                <a:schemeClr val="tx1">
                  <a:lumMod val="50000"/>
                  <a:lumOff val="50000"/>
                </a:schemeClr>
              </a:solidFill>
              <a:tailEnd type="arrow"/>
            </a:ln>
          </p:spPr>
          <p:style>
            <a:lnRef idx="2">
              <a:schemeClr val="accent1"/>
            </a:lnRef>
            <a:fillRef idx="0">
              <a:srgbClr val="FFFFFF"/>
            </a:fillRef>
            <a:effectRef idx="0">
              <a:srgbClr val="FFFFFF"/>
            </a:effectRef>
            <a:fontRef idx="minor">
              <a:schemeClr val="tx1"/>
            </a:fontRef>
          </p:style>
        </p:cxnSp>
        <p:cxnSp>
          <p:nvCxnSpPr>
            <p:cNvPr id="52" name="Straight Arrow Connector 51"/>
            <p:cNvCxnSpPr/>
            <p:nvPr/>
          </p:nvCxnSpPr>
          <p:spPr>
            <a:xfrm>
              <a:off x="3927" y="6427"/>
              <a:ext cx="0" cy="587"/>
            </a:xfrm>
            <a:prstGeom prst="straightConnector1">
              <a:avLst/>
            </a:prstGeom>
            <a:ln w="25400">
              <a:solidFill>
                <a:schemeClr val="tx1">
                  <a:lumMod val="50000"/>
                  <a:lumOff val="50000"/>
                </a:schemeClr>
              </a:solidFill>
              <a:tailEnd type="arrow"/>
            </a:ln>
          </p:spPr>
          <p:style>
            <a:lnRef idx="2">
              <a:schemeClr val="accent1"/>
            </a:lnRef>
            <a:fillRef idx="0">
              <a:srgbClr val="FFFFFF"/>
            </a:fillRef>
            <a:effectRef idx="0">
              <a:srgbClr val="FFFFFF"/>
            </a:effectRef>
            <a:fontRef idx="minor">
              <a:schemeClr val="tx1"/>
            </a:fontRef>
          </p:style>
        </p:cxnSp>
        <p:cxnSp>
          <p:nvCxnSpPr>
            <p:cNvPr id="53" name="Straight Arrow Connector 52"/>
            <p:cNvCxnSpPr/>
            <p:nvPr/>
          </p:nvCxnSpPr>
          <p:spPr>
            <a:xfrm>
              <a:off x="6327" y="6427"/>
              <a:ext cx="0" cy="587"/>
            </a:xfrm>
            <a:prstGeom prst="straightConnector1">
              <a:avLst/>
            </a:prstGeom>
            <a:ln w="25400">
              <a:solidFill>
                <a:schemeClr val="tx1">
                  <a:lumMod val="50000"/>
                  <a:lumOff val="50000"/>
                </a:schemeClr>
              </a:solidFill>
              <a:tailEnd type="arrow"/>
            </a:ln>
          </p:spPr>
          <p:style>
            <a:lnRef idx="2">
              <a:schemeClr val="accent1"/>
            </a:lnRef>
            <a:fillRef idx="0">
              <a:srgbClr val="FFFFFF"/>
            </a:fillRef>
            <a:effectRef idx="0">
              <a:srgbClr val="FFFFFF"/>
            </a:effectRef>
            <a:fontRef idx="minor">
              <a:schemeClr val="tx1"/>
            </a:fontRef>
          </p:style>
        </p:cxnSp>
        <p:cxnSp>
          <p:nvCxnSpPr>
            <p:cNvPr id="54" name="Straight Arrow Connector 53"/>
            <p:cNvCxnSpPr/>
            <p:nvPr/>
          </p:nvCxnSpPr>
          <p:spPr>
            <a:xfrm>
              <a:off x="6931" y="6427"/>
              <a:ext cx="0" cy="587"/>
            </a:xfrm>
            <a:prstGeom prst="straightConnector1">
              <a:avLst/>
            </a:prstGeom>
            <a:ln w="25400">
              <a:solidFill>
                <a:schemeClr val="tx1">
                  <a:lumMod val="50000"/>
                  <a:lumOff val="50000"/>
                </a:schemeClr>
              </a:solidFill>
              <a:tailEnd type="arrow"/>
            </a:ln>
          </p:spPr>
          <p:style>
            <a:lnRef idx="2">
              <a:schemeClr val="accent1"/>
            </a:lnRef>
            <a:fillRef idx="0">
              <a:srgbClr val="FFFFFF"/>
            </a:fillRef>
            <a:effectRef idx="0">
              <a:srgbClr val="FFFFFF"/>
            </a:effectRef>
            <a:fontRef idx="minor">
              <a:schemeClr val="tx1"/>
            </a:fontRef>
          </p:style>
        </p:cxnSp>
        <p:cxnSp>
          <p:nvCxnSpPr>
            <p:cNvPr id="55" name="Straight Arrow Connector 54"/>
            <p:cNvCxnSpPr/>
            <p:nvPr/>
          </p:nvCxnSpPr>
          <p:spPr>
            <a:xfrm>
              <a:off x="7535" y="6427"/>
              <a:ext cx="0" cy="587"/>
            </a:xfrm>
            <a:prstGeom prst="straightConnector1">
              <a:avLst/>
            </a:prstGeom>
            <a:ln w="25400">
              <a:solidFill>
                <a:schemeClr val="tx1">
                  <a:lumMod val="50000"/>
                  <a:lumOff val="50000"/>
                </a:schemeClr>
              </a:solidFill>
              <a:tailEnd type="arrow"/>
            </a:ln>
          </p:spPr>
          <p:style>
            <a:lnRef idx="2">
              <a:schemeClr val="accent1"/>
            </a:lnRef>
            <a:fillRef idx="0">
              <a:srgbClr val="FFFFFF"/>
            </a:fillRef>
            <a:effectRef idx="0">
              <a:srgbClr val="FFFFFF"/>
            </a:effectRef>
            <a:fontRef idx="minor">
              <a:schemeClr val="tx1"/>
            </a:fontRef>
          </p:style>
        </p:cxnSp>
        <p:cxnSp>
          <p:nvCxnSpPr>
            <p:cNvPr id="56" name="Straight Arrow Connector 55"/>
            <p:cNvCxnSpPr/>
            <p:nvPr/>
          </p:nvCxnSpPr>
          <p:spPr>
            <a:xfrm>
              <a:off x="8139" y="6427"/>
              <a:ext cx="0" cy="587"/>
            </a:xfrm>
            <a:prstGeom prst="straightConnector1">
              <a:avLst/>
            </a:prstGeom>
            <a:ln w="25400">
              <a:solidFill>
                <a:schemeClr val="tx1">
                  <a:lumMod val="50000"/>
                  <a:lumOff val="50000"/>
                </a:schemeClr>
              </a:solidFill>
              <a:tailEnd type="arrow"/>
            </a:ln>
          </p:spPr>
          <p:style>
            <a:lnRef idx="2">
              <a:schemeClr val="accent1"/>
            </a:lnRef>
            <a:fillRef idx="0">
              <a:srgbClr val="FFFFFF"/>
            </a:fillRef>
            <a:effectRef idx="0">
              <a:srgbClr val="FFFFFF"/>
            </a:effectRef>
            <a:fontRef idx="minor">
              <a:schemeClr val="tx1"/>
            </a:fontRef>
          </p:style>
        </p:cxnSp>
        <p:sp>
          <p:nvSpPr>
            <p:cNvPr id="57" name="Text Box 56"/>
            <p:cNvSpPr txBox="1"/>
            <p:nvPr/>
          </p:nvSpPr>
          <p:spPr>
            <a:xfrm>
              <a:off x="4572" y="6749"/>
              <a:ext cx="1353" cy="1016"/>
            </a:xfrm>
            <a:prstGeom prst="rect">
              <a:avLst/>
            </a:prstGeom>
            <a:noFill/>
          </p:spPr>
          <p:txBody>
            <a:bodyPr wrap="square" rtlCol="0">
              <a:spAutoFit/>
            </a:bodyPr>
            <a:p>
              <a:r>
                <a:rPr lang="en-US" sz="3600" b="1">
                  <a:solidFill>
                    <a:schemeClr val="tx1"/>
                  </a:solidFill>
                </a:rPr>
                <a:t>...</a:t>
              </a:r>
              <a:endParaRPr lang="en-US" sz="3600" b="1">
                <a:solidFill>
                  <a:schemeClr val="tx1"/>
                </a:solidFill>
              </a:endParaRPr>
            </a:p>
          </p:txBody>
        </p:sp>
        <p:grpSp>
          <p:nvGrpSpPr>
            <p:cNvPr id="59" name="Group 58"/>
            <p:cNvGrpSpPr/>
            <p:nvPr/>
          </p:nvGrpSpPr>
          <p:grpSpPr>
            <a:xfrm>
              <a:off x="1913" y="7900"/>
              <a:ext cx="6428" cy="1016"/>
              <a:chOff x="1194" y="5660"/>
              <a:chExt cx="6428" cy="1016"/>
            </a:xfrm>
          </p:grpSpPr>
          <p:sp>
            <p:nvSpPr>
              <p:cNvPr id="60" name="Rectangles 59"/>
              <p:cNvSpPr/>
              <p:nvPr/>
            </p:nvSpPr>
            <p:spPr>
              <a:xfrm>
                <a:off x="1194" y="6159"/>
                <a:ext cx="404" cy="404"/>
              </a:xfrm>
              <a:prstGeom prst="rect">
                <a:avLst/>
              </a:prstGeom>
              <a:solidFill>
                <a:schemeClr val="accent3"/>
              </a:solidFill>
              <a:ln w="19050">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61" name="Rectangles 60"/>
              <p:cNvSpPr/>
              <p:nvPr/>
            </p:nvSpPr>
            <p:spPr>
              <a:xfrm>
                <a:off x="1798" y="6159"/>
                <a:ext cx="404" cy="404"/>
              </a:xfrm>
              <a:prstGeom prst="rect">
                <a:avLst/>
              </a:prstGeom>
              <a:solidFill>
                <a:schemeClr val="accent3"/>
              </a:solidFill>
              <a:ln w="19050">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62" name="Rectangles 61"/>
              <p:cNvSpPr/>
              <p:nvPr/>
            </p:nvSpPr>
            <p:spPr>
              <a:xfrm>
                <a:off x="2402" y="6159"/>
                <a:ext cx="404" cy="404"/>
              </a:xfrm>
              <a:prstGeom prst="rect">
                <a:avLst/>
              </a:prstGeom>
              <a:solidFill>
                <a:schemeClr val="accent3"/>
              </a:solidFill>
              <a:ln w="19050">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63" name="Rectangles 62"/>
              <p:cNvSpPr/>
              <p:nvPr/>
            </p:nvSpPr>
            <p:spPr>
              <a:xfrm>
                <a:off x="3006" y="6159"/>
                <a:ext cx="404" cy="404"/>
              </a:xfrm>
              <a:prstGeom prst="rect">
                <a:avLst/>
              </a:prstGeom>
              <a:solidFill>
                <a:schemeClr val="accent3"/>
              </a:solidFill>
              <a:ln w="19050">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64" name="Rectangles 63"/>
              <p:cNvSpPr/>
              <p:nvPr/>
            </p:nvSpPr>
            <p:spPr>
              <a:xfrm>
                <a:off x="5406" y="6159"/>
                <a:ext cx="404" cy="404"/>
              </a:xfrm>
              <a:prstGeom prst="rect">
                <a:avLst/>
              </a:prstGeom>
              <a:solidFill>
                <a:schemeClr val="accent3"/>
              </a:solidFill>
              <a:ln w="19050">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65" name="Rectangles 64"/>
              <p:cNvSpPr/>
              <p:nvPr/>
            </p:nvSpPr>
            <p:spPr>
              <a:xfrm>
                <a:off x="6010" y="6159"/>
                <a:ext cx="404" cy="404"/>
              </a:xfrm>
              <a:prstGeom prst="rect">
                <a:avLst/>
              </a:prstGeom>
              <a:solidFill>
                <a:schemeClr val="accent3"/>
              </a:solidFill>
              <a:ln w="19050">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66" name="Rectangles 65"/>
              <p:cNvSpPr/>
              <p:nvPr/>
            </p:nvSpPr>
            <p:spPr>
              <a:xfrm>
                <a:off x="6614" y="6159"/>
                <a:ext cx="404" cy="404"/>
              </a:xfrm>
              <a:prstGeom prst="rect">
                <a:avLst/>
              </a:prstGeom>
              <a:solidFill>
                <a:schemeClr val="accent3"/>
              </a:solidFill>
              <a:ln w="19050">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67" name="Rectangles 66"/>
              <p:cNvSpPr/>
              <p:nvPr/>
            </p:nvSpPr>
            <p:spPr>
              <a:xfrm>
                <a:off x="7218" y="6159"/>
                <a:ext cx="404" cy="404"/>
              </a:xfrm>
              <a:prstGeom prst="rect">
                <a:avLst/>
              </a:prstGeom>
              <a:solidFill>
                <a:schemeClr val="accent3"/>
              </a:solidFill>
              <a:ln w="19050">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68" name="Text Box 67"/>
              <p:cNvSpPr txBox="1"/>
              <p:nvPr/>
            </p:nvSpPr>
            <p:spPr>
              <a:xfrm>
                <a:off x="3853" y="5660"/>
                <a:ext cx="1353" cy="1016"/>
              </a:xfrm>
              <a:prstGeom prst="rect">
                <a:avLst/>
              </a:prstGeom>
              <a:noFill/>
            </p:spPr>
            <p:txBody>
              <a:bodyPr wrap="square" rtlCol="0">
                <a:spAutoFit/>
              </a:bodyPr>
              <a:p>
                <a:r>
                  <a:rPr lang="en-US" sz="3600" b="1">
                    <a:solidFill>
                      <a:schemeClr val="accent3"/>
                    </a:solidFill>
                  </a:rPr>
                  <a:t>...</a:t>
                </a:r>
                <a:endParaRPr lang="en-US" sz="3600" b="1">
                  <a:solidFill>
                    <a:schemeClr val="accent3"/>
                  </a:solidFill>
                </a:endParaRPr>
              </a:p>
            </p:txBody>
          </p:sp>
        </p:grpSp>
        <p:cxnSp>
          <p:nvCxnSpPr>
            <p:cNvPr id="69" name="Straight Arrow Connector 68"/>
            <p:cNvCxnSpPr/>
            <p:nvPr/>
          </p:nvCxnSpPr>
          <p:spPr>
            <a:xfrm>
              <a:off x="2115" y="7765"/>
              <a:ext cx="0" cy="587"/>
            </a:xfrm>
            <a:prstGeom prst="straightConnector1">
              <a:avLst/>
            </a:prstGeom>
            <a:ln w="25400">
              <a:solidFill>
                <a:schemeClr val="tx1">
                  <a:lumMod val="50000"/>
                  <a:lumOff val="50000"/>
                </a:schemeClr>
              </a:solidFill>
              <a:tailEnd type="arrow"/>
            </a:ln>
          </p:spPr>
          <p:style>
            <a:lnRef idx="2">
              <a:schemeClr val="accent1"/>
            </a:lnRef>
            <a:fillRef idx="0">
              <a:srgbClr val="FFFFFF"/>
            </a:fillRef>
            <a:effectRef idx="0">
              <a:srgbClr val="FFFFFF"/>
            </a:effectRef>
            <a:fontRef idx="minor">
              <a:schemeClr val="tx1"/>
            </a:fontRef>
          </p:style>
        </p:cxnSp>
        <p:cxnSp>
          <p:nvCxnSpPr>
            <p:cNvPr id="70" name="Straight Arrow Connector 69"/>
            <p:cNvCxnSpPr/>
            <p:nvPr/>
          </p:nvCxnSpPr>
          <p:spPr>
            <a:xfrm>
              <a:off x="2719" y="7765"/>
              <a:ext cx="0" cy="587"/>
            </a:xfrm>
            <a:prstGeom prst="straightConnector1">
              <a:avLst/>
            </a:prstGeom>
            <a:ln w="25400">
              <a:solidFill>
                <a:schemeClr val="tx1">
                  <a:lumMod val="50000"/>
                  <a:lumOff val="50000"/>
                </a:schemeClr>
              </a:solidFill>
              <a:tailEnd type="arrow"/>
            </a:ln>
          </p:spPr>
          <p:style>
            <a:lnRef idx="2">
              <a:schemeClr val="accent1"/>
            </a:lnRef>
            <a:fillRef idx="0">
              <a:srgbClr val="FFFFFF"/>
            </a:fillRef>
            <a:effectRef idx="0">
              <a:srgbClr val="FFFFFF"/>
            </a:effectRef>
            <a:fontRef idx="minor">
              <a:schemeClr val="tx1"/>
            </a:fontRef>
          </p:style>
        </p:cxnSp>
        <p:cxnSp>
          <p:nvCxnSpPr>
            <p:cNvPr id="71" name="Straight Arrow Connector 70"/>
            <p:cNvCxnSpPr/>
            <p:nvPr/>
          </p:nvCxnSpPr>
          <p:spPr>
            <a:xfrm>
              <a:off x="3343" y="7765"/>
              <a:ext cx="0" cy="587"/>
            </a:xfrm>
            <a:prstGeom prst="straightConnector1">
              <a:avLst/>
            </a:prstGeom>
            <a:ln w="25400">
              <a:solidFill>
                <a:schemeClr val="tx1">
                  <a:lumMod val="50000"/>
                  <a:lumOff val="50000"/>
                </a:schemeClr>
              </a:solidFill>
              <a:tailEnd type="arrow"/>
            </a:ln>
          </p:spPr>
          <p:style>
            <a:lnRef idx="2">
              <a:schemeClr val="accent1"/>
            </a:lnRef>
            <a:fillRef idx="0">
              <a:srgbClr val="FFFFFF"/>
            </a:fillRef>
            <a:effectRef idx="0">
              <a:srgbClr val="FFFFFF"/>
            </a:effectRef>
            <a:fontRef idx="minor">
              <a:schemeClr val="tx1"/>
            </a:fontRef>
          </p:style>
        </p:cxnSp>
        <p:cxnSp>
          <p:nvCxnSpPr>
            <p:cNvPr id="72" name="Straight Arrow Connector 71"/>
            <p:cNvCxnSpPr/>
            <p:nvPr/>
          </p:nvCxnSpPr>
          <p:spPr>
            <a:xfrm>
              <a:off x="3927" y="7765"/>
              <a:ext cx="0" cy="587"/>
            </a:xfrm>
            <a:prstGeom prst="straightConnector1">
              <a:avLst/>
            </a:prstGeom>
            <a:ln w="25400">
              <a:solidFill>
                <a:schemeClr val="tx1">
                  <a:lumMod val="50000"/>
                  <a:lumOff val="50000"/>
                </a:schemeClr>
              </a:solidFill>
              <a:tailEnd type="arrow"/>
            </a:ln>
          </p:spPr>
          <p:style>
            <a:lnRef idx="2">
              <a:schemeClr val="accent1"/>
            </a:lnRef>
            <a:fillRef idx="0">
              <a:srgbClr val="FFFFFF"/>
            </a:fillRef>
            <a:effectRef idx="0">
              <a:srgbClr val="FFFFFF"/>
            </a:effectRef>
            <a:fontRef idx="minor">
              <a:schemeClr val="tx1"/>
            </a:fontRef>
          </p:style>
        </p:cxnSp>
        <p:cxnSp>
          <p:nvCxnSpPr>
            <p:cNvPr id="73" name="Straight Arrow Connector 72"/>
            <p:cNvCxnSpPr/>
            <p:nvPr/>
          </p:nvCxnSpPr>
          <p:spPr>
            <a:xfrm>
              <a:off x="6327" y="7765"/>
              <a:ext cx="0" cy="587"/>
            </a:xfrm>
            <a:prstGeom prst="straightConnector1">
              <a:avLst/>
            </a:prstGeom>
            <a:ln w="25400">
              <a:solidFill>
                <a:schemeClr val="tx1">
                  <a:lumMod val="50000"/>
                  <a:lumOff val="50000"/>
                </a:schemeClr>
              </a:solidFill>
              <a:tailEnd type="arrow"/>
            </a:ln>
          </p:spPr>
          <p:style>
            <a:lnRef idx="2">
              <a:schemeClr val="accent1"/>
            </a:lnRef>
            <a:fillRef idx="0">
              <a:srgbClr val="FFFFFF"/>
            </a:fillRef>
            <a:effectRef idx="0">
              <a:srgbClr val="FFFFFF"/>
            </a:effectRef>
            <a:fontRef idx="minor">
              <a:schemeClr val="tx1"/>
            </a:fontRef>
          </p:style>
        </p:cxnSp>
        <p:cxnSp>
          <p:nvCxnSpPr>
            <p:cNvPr id="74" name="Straight Arrow Connector 73"/>
            <p:cNvCxnSpPr/>
            <p:nvPr/>
          </p:nvCxnSpPr>
          <p:spPr>
            <a:xfrm>
              <a:off x="6931" y="7765"/>
              <a:ext cx="0" cy="587"/>
            </a:xfrm>
            <a:prstGeom prst="straightConnector1">
              <a:avLst/>
            </a:prstGeom>
            <a:ln w="25400">
              <a:solidFill>
                <a:schemeClr val="tx1">
                  <a:lumMod val="50000"/>
                  <a:lumOff val="50000"/>
                </a:schemeClr>
              </a:solidFill>
              <a:tailEnd type="arrow"/>
            </a:ln>
          </p:spPr>
          <p:style>
            <a:lnRef idx="2">
              <a:schemeClr val="accent1"/>
            </a:lnRef>
            <a:fillRef idx="0">
              <a:srgbClr val="FFFFFF"/>
            </a:fillRef>
            <a:effectRef idx="0">
              <a:srgbClr val="FFFFFF"/>
            </a:effectRef>
            <a:fontRef idx="minor">
              <a:schemeClr val="tx1"/>
            </a:fontRef>
          </p:style>
        </p:cxnSp>
        <p:cxnSp>
          <p:nvCxnSpPr>
            <p:cNvPr id="75" name="Straight Arrow Connector 74"/>
            <p:cNvCxnSpPr/>
            <p:nvPr/>
          </p:nvCxnSpPr>
          <p:spPr>
            <a:xfrm>
              <a:off x="7535" y="7765"/>
              <a:ext cx="0" cy="587"/>
            </a:xfrm>
            <a:prstGeom prst="straightConnector1">
              <a:avLst/>
            </a:prstGeom>
            <a:ln w="25400">
              <a:solidFill>
                <a:schemeClr val="tx1">
                  <a:lumMod val="50000"/>
                  <a:lumOff val="50000"/>
                </a:schemeClr>
              </a:solidFill>
              <a:tailEnd type="arrow"/>
            </a:ln>
          </p:spPr>
          <p:style>
            <a:lnRef idx="2">
              <a:schemeClr val="accent1"/>
            </a:lnRef>
            <a:fillRef idx="0">
              <a:srgbClr val="FFFFFF"/>
            </a:fillRef>
            <a:effectRef idx="0">
              <a:srgbClr val="FFFFFF"/>
            </a:effectRef>
            <a:fontRef idx="minor">
              <a:schemeClr val="tx1"/>
            </a:fontRef>
          </p:style>
        </p:cxnSp>
        <p:cxnSp>
          <p:nvCxnSpPr>
            <p:cNvPr id="76" name="Straight Arrow Connector 75"/>
            <p:cNvCxnSpPr/>
            <p:nvPr/>
          </p:nvCxnSpPr>
          <p:spPr>
            <a:xfrm>
              <a:off x="8139" y="7765"/>
              <a:ext cx="0" cy="587"/>
            </a:xfrm>
            <a:prstGeom prst="straightConnector1">
              <a:avLst/>
            </a:prstGeom>
            <a:ln w="25400">
              <a:solidFill>
                <a:schemeClr val="tx1">
                  <a:lumMod val="50000"/>
                  <a:lumOff val="50000"/>
                </a:schemeClr>
              </a:solidFill>
              <a:tailEnd type="arrow"/>
            </a:ln>
          </p:spPr>
          <p:style>
            <a:lnRef idx="2">
              <a:schemeClr val="accent1"/>
            </a:lnRef>
            <a:fillRef idx="0">
              <a:srgbClr val="FFFFFF"/>
            </a:fillRef>
            <a:effectRef idx="0">
              <a:srgbClr val="FFFFFF"/>
            </a:effectRef>
            <a:fontRef idx="minor">
              <a:schemeClr val="tx1"/>
            </a:fontRef>
          </p:style>
        </p:cxnSp>
        <p:pic>
          <p:nvPicPr>
            <p:cNvPr id="78" name="334E55B0-647D-440b-865C-3EC943EB4CBC-55" descr="/Users/yaotong/Library/Containers/com.kingsoft.wpsoffice.mac/Data/tmp/wpsoffice.TGMVvtwpsoffice"/>
            <p:cNvPicPr>
              <a:picLocks noChangeAspect="1"/>
            </p:cNvPicPr>
            <p:nvPr/>
          </p:nvPicPr>
          <p:blipFill>
            <a:blip r:embed="rId8"/>
            <a:stretch>
              <a:fillRect/>
            </a:stretch>
          </p:blipFill>
          <p:spPr>
            <a:xfrm>
              <a:off x="1945" y="5507"/>
              <a:ext cx="537" cy="370"/>
            </a:xfrm>
            <a:prstGeom prst="rect">
              <a:avLst/>
            </a:prstGeom>
          </p:spPr>
        </p:pic>
        <p:pic>
          <p:nvPicPr>
            <p:cNvPr id="79" name="334E55B0-647D-440b-865C-3EC943EB4CBC-56" descr="/Users/yaotong/Library/Containers/com.kingsoft.wpsoffice.mac/Data/tmp/wpsoffice.hAlvejwpsoffice"/>
            <p:cNvPicPr>
              <a:picLocks noChangeAspect="1"/>
            </p:cNvPicPr>
            <p:nvPr/>
          </p:nvPicPr>
          <p:blipFill>
            <a:blip r:embed="rId9"/>
            <a:stretch>
              <a:fillRect/>
            </a:stretch>
          </p:blipFill>
          <p:spPr>
            <a:xfrm>
              <a:off x="7760" y="5496"/>
              <a:ext cx="1023" cy="504"/>
            </a:xfrm>
            <a:prstGeom prst="rect">
              <a:avLst/>
            </a:prstGeom>
          </p:spPr>
        </p:pic>
        <p:pic>
          <p:nvPicPr>
            <p:cNvPr id="86" name="334E55B0-647D-440b-865C-3EC943EB4CBC-59" descr="/Users/yaotong/Library/Containers/com.kingsoft.wpsoffice.mac/Data/tmp/wpsoffice.ZJEbVkwpsoffice"/>
            <p:cNvPicPr>
              <a:picLocks noChangeAspect="1"/>
            </p:cNvPicPr>
            <p:nvPr/>
          </p:nvPicPr>
          <p:blipFill>
            <a:blip r:embed="rId10"/>
            <a:stretch>
              <a:fillRect/>
            </a:stretch>
          </p:blipFill>
          <p:spPr>
            <a:xfrm>
              <a:off x="1912" y="8985"/>
              <a:ext cx="439" cy="445"/>
            </a:xfrm>
            <a:prstGeom prst="rect">
              <a:avLst/>
            </a:prstGeom>
          </p:spPr>
        </p:pic>
        <p:pic>
          <p:nvPicPr>
            <p:cNvPr id="87" name="334E55B0-647D-440b-865C-3EC943EB4CBC-60" descr="/Users/yaotong/Library/Containers/com.kingsoft.wpsoffice.mac/Data/tmp/wpsoffice.hQswehwpsoffice"/>
            <p:cNvPicPr>
              <a:picLocks noChangeAspect="1"/>
            </p:cNvPicPr>
            <p:nvPr/>
          </p:nvPicPr>
          <p:blipFill>
            <a:blip r:embed="rId11"/>
            <a:stretch>
              <a:fillRect/>
            </a:stretch>
          </p:blipFill>
          <p:spPr>
            <a:xfrm>
              <a:off x="7856" y="8916"/>
              <a:ext cx="818" cy="534"/>
            </a:xfrm>
            <a:prstGeom prst="rect">
              <a:avLst/>
            </a:prstGeom>
          </p:spPr>
        </p:pic>
        <p:sp>
          <p:nvSpPr>
            <p:cNvPr id="89" name="Right Brace 88"/>
            <p:cNvSpPr/>
            <p:nvPr/>
          </p:nvSpPr>
          <p:spPr>
            <a:xfrm rot="5400000">
              <a:off x="5033" y="6417"/>
              <a:ext cx="187" cy="6428"/>
            </a:xfrm>
            <a:prstGeom prst="rightBrace">
              <a:avLst>
                <a:gd name="adj1" fmla="val 79900"/>
                <a:gd name="adj2" fmla="val 50773"/>
              </a:avLst>
            </a:prstGeom>
            <a:ln w="31750">
              <a:solidFill>
                <a:schemeClr val="tx1">
                  <a:lumMod val="50000"/>
                  <a:lumOff val="50000"/>
                </a:schemeClr>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pic>
          <p:nvPicPr>
            <p:cNvPr id="90" name="334E55B0-647D-440b-865C-3EC943EB4CBC-61" descr="/Users/yaotong/Library/Containers/com.kingsoft.wpsoffice.mac/Data/tmp/wpsoffice.OnrmZmwpsoffice"/>
            <p:cNvPicPr>
              <a:picLocks noChangeAspect="1"/>
            </p:cNvPicPr>
            <p:nvPr/>
          </p:nvPicPr>
          <p:blipFill>
            <a:blip r:embed="rId12"/>
            <a:stretch>
              <a:fillRect/>
            </a:stretch>
          </p:blipFill>
          <p:spPr>
            <a:xfrm>
              <a:off x="4859" y="9975"/>
              <a:ext cx="342" cy="576"/>
            </a:xfrm>
            <a:prstGeom prst="rect">
              <a:avLst/>
            </a:prstGeom>
          </p:spPr>
        </p:pic>
      </p:grpSp>
      <p:cxnSp>
        <p:nvCxnSpPr>
          <p:cNvPr id="7" name="Straight Connector 6"/>
          <p:cNvCxnSpPr/>
          <p:nvPr/>
        </p:nvCxnSpPr>
        <p:spPr>
          <a:xfrm flipV="1">
            <a:off x="7644130" y="2383790"/>
            <a:ext cx="2854325" cy="2447290"/>
          </a:xfrm>
          <a:prstGeom prst="line">
            <a:avLst/>
          </a:prstGeom>
          <a:ln w="34925">
            <a:solidFill>
              <a:schemeClr val="tx1">
                <a:lumMod val="50000"/>
                <a:lumOff val="50000"/>
              </a:schemeClr>
            </a:solidFill>
            <a:prstDash val="sysDash"/>
          </a:ln>
        </p:spPr>
        <p:style>
          <a:lnRef idx="2">
            <a:schemeClr val="accent1"/>
          </a:lnRef>
          <a:fillRef idx="0">
            <a:srgbClr val="FFFFFF"/>
          </a:fillRef>
          <a:effectRef idx="0">
            <a:srgbClr val="FFFFFF"/>
          </a:effectRef>
          <a:fontRef idx="minor">
            <a:schemeClr val="tx1"/>
          </a:fontRef>
        </p:style>
      </p:cxnSp>
      <p:sp>
        <p:nvSpPr>
          <p:cNvPr id="12" name="5-Point Star 11"/>
          <p:cNvSpPr/>
          <p:nvPr/>
        </p:nvSpPr>
        <p:spPr>
          <a:xfrm rot="19740000">
            <a:off x="9044940" y="3347085"/>
            <a:ext cx="283845" cy="283845"/>
          </a:xfrm>
          <a:prstGeom prst="star5">
            <a:avLst/>
          </a:prstGeom>
          <a:solidFill>
            <a:srgbClr val="7030A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5" name="Rectangles 14"/>
          <p:cNvSpPr/>
          <p:nvPr/>
        </p:nvSpPr>
        <p:spPr>
          <a:xfrm>
            <a:off x="8105775" y="2034540"/>
            <a:ext cx="1853565" cy="480695"/>
          </a:xfrm>
          <a:prstGeom prst="rect">
            <a:avLst/>
          </a:prstGeom>
          <a:noFill/>
          <a:ln w="22225"/>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6" name="Text Box 15"/>
          <p:cNvSpPr txBox="1"/>
          <p:nvPr/>
        </p:nvSpPr>
        <p:spPr>
          <a:xfrm>
            <a:off x="8137525" y="2082165"/>
            <a:ext cx="2253615" cy="368300"/>
          </a:xfrm>
          <a:prstGeom prst="rect">
            <a:avLst/>
          </a:prstGeom>
          <a:noFill/>
        </p:spPr>
        <p:txBody>
          <a:bodyPr wrap="square" rtlCol="0">
            <a:spAutoFit/>
          </a:bodyPr>
          <a:p>
            <a:r>
              <a:rPr lang="en-US" b="1"/>
              <a:t>A single attack</a:t>
            </a:r>
            <a:endParaRPr lang="en-US" b="1"/>
          </a:p>
        </p:txBody>
      </p:sp>
      <p:cxnSp>
        <p:nvCxnSpPr>
          <p:cNvPr id="17" name="Straight Arrow Connector 16"/>
          <p:cNvCxnSpPr>
            <a:stCxn id="15" idx="2"/>
            <a:endCxn id="12" idx="0"/>
          </p:cNvCxnSpPr>
          <p:nvPr/>
        </p:nvCxnSpPr>
        <p:spPr>
          <a:xfrm>
            <a:off x="9032875" y="2515235"/>
            <a:ext cx="80645" cy="852170"/>
          </a:xfrm>
          <a:prstGeom prst="straightConnector1">
            <a:avLst/>
          </a:prstGeom>
          <a:noFill/>
          <a:ln w="22225">
            <a:tailEnd type="arrow"/>
          </a:ln>
        </p:spPr>
        <p:style>
          <a:lnRef idx="2">
            <a:schemeClr val="accent1">
              <a:lumMod val="75000"/>
            </a:schemeClr>
          </a:lnRef>
          <a:fillRef idx="1">
            <a:schemeClr val="accent1"/>
          </a:fillRef>
          <a:effectRef idx="0">
            <a:srgbClr val="FFFFFF"/>
          </a:effectRef>
          <a:fontRef idx="minor">
            <a:schemeClr val="lt1"/>
          </a:fontRef>
        </p:style>
      </p:cxnSp>
      <p:sp>
        <p:nvSpPr>
          <p:cNvPr id="19" name="Text Box 18"/>
          <p:cNvSpPr txBox="1"/>
          <p:nvPr/>
        </p:nvSpPr>
        <p:spPr>
          <a:xfrm>
            <a:off x="8872855" y="4152900"/>
            <a:ext cx="2837815" cy="480060"/>
          </a:xfrm>
          <a:prstGeom prst="rect">
            <a:avLst/>
          </a:prstGeom>
          <a:noFill/>
        </p:spPr>
        <p:txBody>
          <a:bodyPr wrap="square" rtlCol="0">
            <a:noAutofit/>
          </a:bodyPr>
          <a:p>
            <a:r>
              <a:rPr lang="en-US" b="1">
                <a:solidFill>
                  <a:schemeClr val="accent1">
                    <a:lumMod val="75000"/>
                  </a:schemeClr>
                </a:solidFill>
              </a:rPr>
              <a:t>FPR-TPR tradeoff curve</a:t>
            </a:r>
            <a:endParaRPr lang="en-US" b="1">
              <a:solidFill>
                <a:schemeClr val="accent1">
                  <a:lumMod val="75000"/>
                </a:schemeClr>
              </a:solidFill>
            </a:endParaRPr>
          </a:p>
        </p:txBody>
      </p:sp>
      <p:cxnSp>
        <p:nvCxnSpPr>
          <p:cNvPr id="23" name="Straight Arrow Connector 22"/>
          <p:cNvCxnSpPr>
            <a:stCxn id="12" idx="1"/>
          </p:cNvCxnSpPr>
          <p:nvPr/>
        </p:nvCxnSpPr>
        <p:spPr>
          <a:xfrm flipH="1">
            <a:off x="5804535" y="3533140"/>
            <a:ext cx="3243580" cy="744220"/>
          </a:xfrm>
          <a:prstGeom prst="straightConnector1">
            <a:avLst/>
          </a:prstGeom>
          <a:ln w="38100">
            <a:solidFill>
              <a:srgbClr val="C00000"/>
            </a:solidFill>
            <a:tailEnd type="arrow"/>
          </a:ln>
        </p:spPr>
        <p:style>
          <a:lnRef idx="2">
            <a:schemeClr val="accent1"/>
          </a:lnRef>
          <a:fillRef idx="0">
            <a:srgbClr val="FFFFFF"/>
          </a:fillRef>
          <a:effectRef idx="0">
            <a:srgbClr val="FFFFFF"/>
          </a:effectRef>
          <a:fontRef idx="minor">
            <a:schemeClr val="tx1"/>
          </a:fontRef>
        </p:style>
      </p:cxnSp>
      <p:cxnSp>
        <p:nvCxnSpPr>
          <p:cNvPr id="24" name="Straight Arrow Connector 23"/>
          <p:cNvCxnSpPr>
            <a:stCxn id="12" idx="1"/>
          </p:cNvCxnSpPr>
          <p:nvPr/>
        </p:nvCxnSpPr>
        <p:spPr>
          <a:xfrm flipH="1">
            <a:off x="5740400" y="3533140"/>
            <a:ext cx="3307715" cy="1545590"/>
          </a:xfrm>
          <a:prstGeom prst="straightConnector1">
            <a:avLst/>
          </a:prstGeom>
          <a:ln w="38100">
            <a:solidFill>
              <a:srgbClr val="C00000"/>
            </a:solidFill>
            <a:tailEnd type="arrow"/>
          </a:ln>
        </p:spPr>
        <p:style>
          <a:lnRef idx="2">
            <a:schemeClr val="accent1"/>
          </a:lnRef>
          <a:fillRef idx="0">
            <a:srgbClr val="FFFFFF"/>
          </a:fillRef>
          <a:effectRef idx="0">
            <a:srgbClr val="FFFFFF"/>
          </a:effectRef>
          <a:fontRef idx="minor">
            <a:schemeClr val="tx1"/>
          </a:fontRef>
        </p:style>
      </p:cxnSp>
      <p:pic>
        <p:nvPicPr>
          <p:cNvPr id="29" name="334E55B0-647D-440b-865C-3EC943EB4CBC-58" descr="/Users/yaotong/Library/Containers/com.kingsoft.wpsoffice.mac/Data/tmp/wpsoffice.GUYoRbwpsoffice"/>
          <p:cNvPicPr>
            <a:picLocks noChangeAspect="1"/>
          </p:cNvPicPr>
          <p:nvPr/>
        </p:nvPicPr>
        <p:blipFill>
          <a:blip r:embed="rId13"/>
          <a:srcRect l="12553" t="-17473"/>
          <a:stretch>
            <a:fillRect/>
          </a:stretch>
        </p:blipFill>
        <p:spPr>
          <a:xfrm>
            <a:off x="5852795" y="5078730"/>
            <a:ext cx="1450975" cy="27749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1" animBg="1"/>
      <p:bldP spid="16" grpId="1"/>
      <p:bldP spid="15" grpId="1" animBg="1"/>
      <p:bldP spid="19" grpId="1"/>
      <p:bldP spid="18" grpId="0"/>
      <p:bldP spid="18" grpId="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sz="3200"/>
              <a:t>How </a:t>
            </a:r>
            <a:r>
              <a:rPr lang="en-US" sz="3200">
                <a:solidFill>
                  <a:srgbClr val="990000"/>
                </a:solidFill>
              </a:rPr>
              <a:t>accurate</a:t>
            </a:r>
            <a:r>
              <a:rPr lang="en-US" sz="3200"/>
              <a:t> is our estimator?</a:t>
            </a:r>
            <a:endParaRPr lang="en-US" sz="3200"/>
          </a:p>
        </p:txBody>
      </p:sp>
      <p:sp>
        <p:nvSpPr>
          <p:cNvPr id="24" name="Rounded Rectangular Callout 23"/>
          <p:cNvSpPr/>
          <p:nvPr/>
        </p:nvSpPr>
        <p:spPr>
          <a:xfrm rot="10800000">
            <a:off x="1267460" y="2903220"/>
            <a:ext cx="2934335" cy="937895"/>
          </a:xfrm>
          <a:prstGeom prst="wedgeRoundRectCallout">
            <a:avLst/>
          </a:prstGeom>
          <a:solidFill>
            <a:schemeClr val="accent6">
              <a:lumMod val="20000"/>
              <a:lumOff val="80000"/>
              <a:alpha val="59000"/>
            </a:schemeClr>
          </a:solidFill>
          <a:ln w="22225">
            <a:solidFill>
              <a:schemeClr val="accent6">
                <a:lumMod val="5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pic>
        <p:nvPicPr>
          <p:cNvPr id="23" name="334E55B0-647D-440b-865C-3EC943EB4CBC-12" descr="/Users/yaotong/Library/Containers/com.kingsoft.wpsoffice.mac/Data/tmp/wpsoffice.XmuPnDwpsoffice"/>
          <p:cNvPicPr>
            <a:picLocks noChangeAspect="1"/>
          </p:cNvPicPr>
          <p:nvPr/>
        </p:nvPicPr>
        <p:blipFill>
          <a:blip r:embed="rId1"/>
          <a:stretch>
            <a:fillRect/>
          </a:stretch>
        </p:blipFill>
        <p:spPr>
          <a:xfrm>
            <a:off x="1185545" y="1755140"/>
            <a:ext cx="2833370" cy="890905"/>
          </a:xfrm>
          <a:prstGeom prst="rect">
            <a:avLst/>
          </a:prstGeom>
        </p:spPr>
      </p:pic>
      <mc:AlternateContent xmlns:mc="http://schemas.openxmlformats.org/markup-compatibility/2006">
        <mc:Choice xmlns:a14="http://schemas.microsoft.com/office/drawing/2010/main" Requires="a14">
          <p:sp>
            <p:nvSpPr>
              <p:cNvPr id="14" name="Content Placeholder 13"/>
              <p:cNvSpPr>
                <a:spLocks noGrp="1"/>
              </p:cNvSpPr>
              <p:nvPr>
                <p:ph idx="1"/>
              </p:nvPr>
            </p:nvSpPr>
            <p:spPr>
              <a:xfrm>
                <a:off x="4324350" y="3066415"/>
                <a:ext cx="7639685" cy="600075"/>
              </a:xfrm>
            </p:spPr>
            <p:txBody>
              <a:bodyPr>
                <a:normAutofit fontScale="90000"/>
              </a:bodyPr>
              <a:p>
                <a:pPr marL="0" indent="0">
                  <a:buNone/>
                </a:pPr>
                <a:r>
                  <a:rPr lang="en-US" b="1">
                    <a:solidFill>
                      <a:schemeClr val="tx1">
                        <a:lumMod val="95000"/>
                        <a:lumOff val="5000"/>
                      </a:schemeClr>
                    </a:solidFill>
                    <a:latin typeface="DejaVu Math TeX Gyre" panose="02000503000000000000" charset="0"/>
                    <a:cs typeface="DejaVu Math TeX Gyre" panose="02000503000000000000" charset="0"/>
                  </a:rPr>
                  <a:t>, </a:t>
                </a:r>
                <a14:m>
                  <m:oMath xmlns:m="http://schemas.openxmlformats.org/officeDocument/2006/math">
                    <m:acc>
                      <m:accPr>
                        <m:ctrlPr>
                          <a:rPr lang="en-US" b="1" i="1">
                            <a:solidFill>
                              <a:schemeClr val="tx1">
                                <a:lumMod val="95000"/>
                                <a:lumOff val="5000"/>
                              </a:schemeClr>
                            </a:solidFill>
                            <a:latin typeface="DejaVu Math TeX Gyre" panose="02000503000000000000" charset="0"/>
                            <a:cs typeface="DejaVu Math TeX Gyre" panose="02000503000000000000" charset="0"/>
                          </a:rPr>
                        </m:ctrlPr>
                      </m:accPr>
                      <m:e>
                        <m:r>
                          <a:rPr lang="en-US" b="1" i="1">
                            <a:solidFill>
                              <a:schemeClr val="tx1">
                                <a:lumMod val="95000"/>
                                <a:lumOff val="5000"/>
                              </a:schemeClr>
                            </a:solidFill>
                            <a:latin typeface="DejaVu Math TeX Gyre" panose="02000503000000000000" charset="0"/>
                            <a:cs typeface="DejaVu Math TeX Gyre" panose="02000503000000000000" charset="0"/>
                          </a:rPr>
                          <m:t>𝒑</m:t>
                        </m:r>
                      </m:e>
                    </m:acc>
                  </m:oMath>
                </a14:m>
                <a:r>
                  <a:rPr lang="en-US" b="1">
                    <a:solidFill>
                      <a:schemeClr val="tx1">
                        <a:lumMod val="95000"/>
                        <a:lumOff val="5000"/>
                      </a:schemeClr>
                    </a:solidFill>
                    <a:sym typeface="+mn-ea"/>
                  </a:rPr>
                  <a:t> is an unbiased estimator of the expected </a:t>
                </a:r>
                <a14:m>
                  <m:oMath xmlns:m="http://schemas.openxmlformats.org/officeDocument/2006/math">
                    <m:r>
                      <a:rPr lang="en-US" b="1" i="1">
                        <a:solidFill>
                          <a:schemeClr val="tx1">
                            <a:lumMod val="95000"/>
                            <a:lumOff val="5000"/>
                          </a:schemeClr>
                        </a:solidFill>
                        <a:latin typeface="DejaVu Math TeX Gyre" panose="02000503000000000000" charset="0"/>
                        <a:cs typeface="DejaVu Math TeX Gyre" panose="02000503000000000000" charset="0"/>
                        <a:sym typeface="+mn-ea"/>
                      </a:rPr>
                      <m:t>𝒑</m:t>
                    </m:r>
                  </m:oMath>
                </a14:m>
                <a:endParaRPr lang="en-US" b="1" i="1">
                  <a:solidFill>
                    <a:schemeClr val="tx1">
                      <a:lumMod val="95000"/>
                      <a:lumOff val="5000"/>
                    </a:schemeClr>
                  </a:solidFill>
                  <a:latin typeface="DejaVu Math TeX Gyre" panose="02000503000000000000" charset="0"/>
                  <a:cs typeface="DejaVu Math TeX Gyre" panose="02000503000000000000" charset="0"/>
                  <a:sym typeface="+mn-ea"/>
                </a:endParaRPr>
              </a:p>
            </p:txBody>
          </p:sp>
        </mc:Choice>
        <mc:Fallback>
          <p:sp>
            <p:nvSpPr>
              <p:cNvPr id="14" name="Content Placeholder 13"/>
              <p:cNvSpPr>
                <a:spLocks noRot="1" noChangeAspect="1" noMove="1" noResize="1" noEditPoints="1" noAdjustHandles="1" noChangeArrowheads="1" noChangeShapeType="1" noTextEdit="1"/>
              </p:cNvSpPr>
              <p:nvPr>
                <p:ph idx="1"/>
              </p:nvPr>
            </p:nvSpPr>
            <p:spPr>
              <a:xfrm>
                <a:off x="4324350" y="3066415"/>
                <a:ext cx="7639685" cy="600075"/>
              </a:xfrm>
              <a:blipFill rotWithShape="1">
                <a:blip r:embed="rId2"/>
                <a:stretch>
                  <a:fillRect/>
                </a:stretch>
              </a:blipFill>
            </p:spPr>
            <p:txBody>
              <a:bodyPr/>
              <a:lstStyle/>
              <a:p>
                <a:r>
                  <a:rPr lang="en-US" altLang="en-US">
                    <a:noFill/>
                  </a:rPr>
                  <a:t> </a:t>
                </a:r>
              </a:p>
            </p:txBody>
          </p:sp>
        </mc:Fallback>
      </mc:AlternateContent>
      <p:sp>
        <p:nvSpPr>
          <p:cNvPr id="20" name="Content Placeholder 13"/>
          <p:cNvSpPr>
            <a:spLocks noGrp="1"/>
          </p:cNvSpPr>
          <p:nvPr/>
        </p:nvSpPr>
        <p:spPr>
          <a:xfrm>
            <a:off x="447040" y="3066415"/>
            <a:ext cx="433070" cy="6000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a:buNone/>
            </a:pPr>
            <a:r>
              <a:rPr lang="en-US" sz="2500" b="1">
                <a:solidFill>
                  <a:schemeClr val="tx1">
                    <a:lumMod val="95000"/>
                    <a:lumOff val="5000"/>
                  </a:schemeClr>
                </a:solidFill>
                <a:sym typeface="+mn-ea"/>
              </a:rPr>
              <a:t>If</a:t>
            </a:r>
            <a:endParaRPr lang="en-US" sz="2500" b="1">
              <a:solidFill>
                <a:schemeClr val="tx1">
                  <a:lumMod val="95000"/>
                  <a:lumOff val="5000"/>
                </a:schemeClr>
              </a:solidFill>
              <a:sym typeface="+mn-ea"/>
            </a:endParaRPr>
          </a:p>
        </p:txBody>
      </p:sp>
      <p:sp>
        <p:nvSpPr>
          <p:cNvPr id="30" name="Content Placeholder 2"/>
          <p:cNvSpPr>
            <a:spLocks noGrp="1"/>
          </p:cNvSpPr>
          <p:nvPr/>
        </p:nvSpPr>
        <p:spPr>
          <a:xfrm>
            <a:off x="1181735" y="4068445"/>
            <a:ext cx="5167630" cy="1806575"/>
          </a:xfrm>
          <a:prstGeom prst="rect">
            <a:avLst/>
          </a:prstGeom>
        </p:spPr>
        <p:txBody>
          <a:bodyPr vert="horz" lIns="91440" tIns="45720" rIns="91440" bIns="45720" rtlCol="0"/>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r>
              <a:rPr lang="en-US" sz="1600">
                <a:solidFill>
                  <a:schemeClr val="tx1">
                    <a:lumMod val="95000"/>
                    <a:lumOff val="5000"/>
                  </a:schemeClr>
                </a:solidFill>
              </a:rPr>
              <a:t>Uniform sampling</a:t>
            </a:r>
            <a:endParaRPr lang="en-US" sz="1600">
              <a:solidFill>
                <a:schemeClr val="tx1">
                  <a:lumMod val="95000"/>
                  <a:lumOff val="5000"/>
                </a:schemeClr>
              </a:solidFill>
            </a:endParaRPr>
          </a:p>
          <a:p>
            <a:r>
              <a:rPr lang="en-US" sz="1600">
                <a:solidFill>
                  <a:schemeClr val="tx1">
                    <a:lumMod val="95000"/>
                    <a:lumOff val="5000"/>
                  </a:schemeClr>
                </a:solidFill>
              </a:rPr>
              <a:t>Sampling without replacement</a:t>
            </a:r>
            <a:endParaRPr lang="en-US" sz="1600">
              <a:solidFill>
                <a:schemeClr val="tx1">
                  <a:lumMod val="95000"/>
                  <a:lumOff val="5000"/>
                </a:schemeClr>
              </a:solidFill>
            </a:endParaRPr>
          </a:p>
          <a:p>
            <a:r>
              <a:rPr lang="en-US" sz="1600">
                <a:solidFill>
                  <a:schemeClr val="tx1">
                    <a:lumMod val="95000"/>
                    <a:lumOff val="5000"/>
                  </a:schemeClr>
                </a:solidFill>
              </a:rPr>
              <a:t>Weighted sampling by data values</a:t>
            </a:r>
            <a:endParaRPr lang="en-US" sz="1600">
              <a:solidFill>
                <a:schemeClr val="tx1">
                  <a:lumMod val="95000"/>
                  <a:lumOff val="5000"/>
                </a:schemeClr>
              </a:solidFill>
            </a:endParaRPr>
          </a:p>
          <a:p>
            <a:r>
              <a:rPr lang="en-US" sz="1600">
                <a:solidFill>
                  <a:schemeClr val="tx1">
                    <a:lumMod val="95000"/>
                    <a:lumOff val="5000"/>
                  </a:schemeClr>
                </a:solidFill>
                <a:sym typeface="+mn-ea"/>
              </a:rPr>
              <a:t>Weighted s</a:t>
            </a:r>
            <a:r>
              <a:rPr lang="en-US" sz="1600">
                <a:solidFill>
                  <a:schemeClr val="tx1">
                    <a:lumMod val="95000"/>
                    <a:lumOff val="5000"/>
                  </a:schemeClr>
                </a:solidFill>
              </a:rPr>
              <a:t>ampling by clusters</a:t>
            </a:r>
            <a:endParaRPr lang="en-US" sz="1600">
              <a:solidFill>
                <a:schemeClr val="tx1">
                  <a:lumMod val="95000"/>
                  <a:lumOff val="5000"/>
                </a:schemeClr>
              </a:solidFill>
            </a:endParaRPr>
          </a:p>
          <a:p>
            <a:r>
              <a:rPr lang="en-US" sz="1600">
                <a:solidFill>
                  <a:schemeClr val="tx1">
                    <a:lumMod val="95000"/>
                    <a:lumOff val="5000"/>
                  </a:schemeClr>
                </a:solidFill>
              </a:rPr>
              <a:t>... </a:t>
            </a:r>
            <a:endParaRPr lang="en-US" sz="1600">
              <a:solidFill>
                <a:schemeClr val="tx1">
                  <a:lumMod val="95000"/>
                  <a:lumOff val="5000"/>
                </a:schemeClr>
              </a:solidFill>
            </a:endParaRPr>
          </a:p>
        </p:txBody>
      </p:sp>
      <mc:AlternateContent xmlns:mc="http://schemas.openxmlformats.org/markup-compatibility/2006">
        <mc:Choice xmlns:a14="http://schemas.microsoft.com/office/drawing/2010/main" Requires="a14">
          <p:sp>
            <p:nvSpPr>
              <p:cNvPr id="3" name="Text Box 2"/>
              <p:cNvSpPr txBox="1"/>
              <p:nvPr/>
            </p:nvSpPr>
            <p:spPr>
              <a:xfrm>
                <a:off x="1313180" y="2939415"/>
                <a:ext cx="3169285" cy="829945"/>
              </a:xfrm>
              <a:prstGeom prst="rect">
                <a:avLst/>
              </a:prstGeom>
              <a:noFill/>
            </p:spPr>
            <p:txBody>
              <a:bodyPr wrap="square" rtlCol="0">
                <a:spAutoFit/>
              </a:bodyPr>
              <a:p>
                <a:pPr>
                  <a:lnSpc>
                    <a:spcPct val="120000"/>
                  </a:lnSpc>
                </a:pPr>
                <a:r>
                  <a:rPr lang="en-US" sz="2000" b="1"/>
                  <a:t>Independently include </a:t>
                </a:r>
                <a14:m>
                  <m:oMath xmlns:m="http://schemas.openxmlformats.org/officeDocument/2006/math">
                    <m:sSub>
                      <m:sSubPr>
                        <m:ctrlPr>
                          <a:rPr lang="en-US" sz="2000" i="1">
                            <a:latin typeface="DejaVu Math TeX Gyre" panose="02000503000000000000" charset="0"/>
                            <a:cs typeface="DejaVu Math TeX Gyre" panose="02000503000000000000" charset="0"/>
                          </a:rPr>
                        </m:ctrlPr>
                      </m:sSubPr>
                      <m:e>
                        <m:r>
                          <a:rPr lang="en-US" sz="2000" i="1">
                            <a:latin typeface="DejaVu Math TeX Gyre" panose="02000503000000000000" charset="0"/>
                            <a:cs typeface="DejaVu Math TeX Gyre" panose="02000503000000000000" charset="0"/>
                          </a:rPr>
                          <m:t>𝑥</m:t>
                        </m:r>
                      </m:e>
                      <m:sub>
                        <m:r>
                          <a:rPr lang="en-US" sz="2000" i="1">
                            <a:latin typeface="DejaVu Math TeX Gyre" panose="02000503000000000000" charset="0"/>
                            <a:cs typeface="DejaVu Math TeX Gyre" panose="02000503000000000000" charset="0"/>
                          </a:rPr>
                          <m:t>𝑖</m:t>
                        </m:r>
                      </m:sub>
                    </m:sSub>
                  </m:oMath>
                </a14:m>
                <a:r>
                  <a:rPr lang="en-US" sz="2000" b="1"/>
                  <a:t> with probability </a:t>
                </a:r>
                <a14:m>
                  <m:oMath xmlns:m="http://schemas.openxmlformats.org/officeDocument/2006/math">
                    <m:sSub>
                      <m:sSubPr>
                        <m:ctrlPr>
                          <a:rPr lang="en-US" sz="2000" i="1">
                            <a:latin typeface="DejaVu Math TeX Gyre" panose="02000503000000000000" charset="0"/>
                            <a:cs typeface="DejaVu Math TeX Gyre" panose="02000503000000000000" charset="0"/>
                          </a:rPr>
                        </m:ctrlPr>
                      </m:sSubPr>
                      <m:e>
                        <m:r>
                          <a:rPr lang="en-US" sz="2000" i="1">
                            <a:latin typeface="DejaVu Math TeX Gyre" panose="02000503000000000000" charset="0"/>
                            <a:cs typeface="DejaVu Math TeX Gyre" panose="02000503000000000000" charset="0"/>
                          </a:rPr>
                          <m:t>𝛾</m:t>
                        </m:r>
                      </m:e>
                      <m:sub>
                        <m:r>
                          <a:rPr lang="en-US" sz="2000" i="1">
                            <a:latin typeface="DejaVu Math TeX Gyre" panose="02000503000000000000" charset="0"/>
                            <a:cs typeface="DejaVu Math TeX Gyre" panose="02000503000000000000" charset="0"/>
                          </a:rPr>
                          <m:t>𝑖</m:t>
                        </m:r>
                      </m:sub>
                    </m:sSub>
                  </m:oMath>
                </a14:m>
                <a:endParaRPr lang="en-US" sz="2000" i="1">
                  <a:latin typeface="DejaVu Math TeX Gyre" panose="02000503000000000000" charset="0"/>
                  <a:cs typeface="DejaVu Math TeX Gyre" panose="02000503000000000000" charset="0"/>
                </a:endParaRPr>
              </a:p>
            </p:txBody>
          </p:sp>
        </mc:Choice>
        <mc:Fallback>
          <p:sp>
            <p:nvSpPr>
              <p:cNvPr id="3" name="Text Box 2"/>
              <p:cNvSpPr txBox="1">
                <a:spLocks noRot="1" noChangeAspect="1" noMove="1" noResize="1" noEditPoints="1" noAdjustHandles="1" noChangeArrowheads="1" noChangeShapeType="1" noTextEdit="1"/>
              </p:cNvSpPr>
              <p:nvPr/>
            </p:nvSpPr>
            <p:spPr>
              <a:xfrm>
                <a:off x="1313180" y="2939415"/>
                <a:ext cx="3169285" cy="829945"/>
              </a:xfrm>
              <a:prstGeom prst="rect">
                <a:avLst/>
              </a:prstGeom>
              <a:blipFill rotWithShape="1">
                <a:blip r:embed="rId3"/>
                <a:stretch>
                  <a:fillRect/>
                </a:stretch>
              </a:blipFill>
            </p:spPr>
            <p:txBody>
              <a:bodyPr/>
              <a:lstStyle/>
              <a:p>
                <a:r>
                  <a:rPr lang="en-US" altLang="en-US">
                    <a:noFill/>
                  </a:rPr>
                  <a:t> </a:t>
                </a:r>
              </a:p>
            </p:txBody>
          </p:sp>
        </mc:Fallback>
      </mc:AlternateContent>
      <p:sp>
        <p:nvSpPr>
          <p:cNvPr id="5" name="Slide Number Placeholder 4"/>
          <p:cNvSpPr>
            <a:spLocks noGrp="1"/>
          </p:cNvSpPr>
          <p:nvPr>
            <p:ph type="sldNum" sz="quarter" idx="12"/>
          </p:nvPr>
        </p:nvSpPr>
        <p:spPr/>
        <p:txBody>
          <a:bodyPr/>
          <a:p>
            <a:fld id="{49AE70B2-8BF9-45C0-BB95-33D1B9D3A854}" type="slidenum">
              <a:rPr lang="zh-CN" altLang="en-US" smtClean="0"/>
            </a:fld>
            <a:endParaRPr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blinds(horizontal)">
                                      <p:cBhvr>
                                        <p:cTn id="15"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p:bldP spid="20" grpId="0"/>
      <p:bldP spid="14" grpId="1" build="p"/>
      <p:bldP spid="20" grpId="1"/>
      <p:bldP spid="30" grpId="0"/>
      <p:bldP spid="30" grpId="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647700" y="258445"/>
            <a:ext cx="7291070" cy="1325880"/>
          </a:xfrm>
        </p:spPr>
        <p:txBody>
          <a:bodyPr>
            <a:normAutofit/>
          </a:bodyPr>
          <a:p>
            <a:r>
              <a:rPr lang="en-US" sz="3200"/>
              <a:t>Results</a:t>
            </a:r>
            <a:r>
              <a:rPr lang="en-US" sz="3600"/>
              <a:t> </a:t>
            </a:r>
            <a:r>
              <a:rPr lang="en-US" sz="2400" b="1">
                <a:sym typeface="+mn-ea"/>
              </a:rPr>
              <a:t>for s</a:t>
            </a:r>
            <a:r>
              <a:rPr lang="en-US" sz="2400" b="1">
                <a:sym typeface="+mn-ea"/>
              </a:rPr>
              <a:t>ampling without replacement</a:t>
            </a:r>
            <a:endParaRPr lang="en-US" sz="2400" b="1">
              <a:sym typeface="+mn-ea"/>
            </a:endParaRPr>
          </a:p>
        </p:txBody>
      </p:sp>
      <p:pic>
        <p:nvPicPr>
          <p:cNvPr id="24" name="334E55B0-647D-440b-865C-3EC943EB4CBC-3" descr="/Users/yaotong/Library/Containers/com.kingsoft.wpsoffice.mac/Data/tmp/wpsoffice.PsLjDBwpsoffice"/>
          <p:cNvPicPr>
            <a:picLocks noChangeAspect="1"/>
          </p:cNvPicPr>
          <p:nvPr/>
        </p:nvPicPr>
        <p:blipFill>
          <a:blip r:embed="rId1"/>
          <a:stretch>
            <a:fillRect/>
          </a:stretch>
        </p:blipFill>
        <p:spPr>
          <a:xfrm>
            <a:off x="7802880" y="671830"/>
            <a:ext cx="3526790" cy="498475"/>
          </a:xfrm>
          <a:prstGeom prst="rect">
            <a:avLst/>
          </a:prstGeom>
        </p:spPr>
      </p:pic>
      <p:sp>
        <p:nvSpPr>
          <p:cNvPr id="4" name="Slide Number Placeholder 3"/>
          <p:cNvSpPr>
            <a:spLocks noGrp="1"/>
          </p:cNvSpPr>
          <p:nvPr>
            <p:ph type="sldNum" sz="quarter" idx="12"/>
          </p:nvPr>
        </p:nvSpPr>
        <p:spPr/>
        <p:txBody>
          <a:bodyPr/>
          <a:p>
            <a:fld id="{49AE70B2-8BF9-45C0-BB95-33D1B9D3A854}" type="slidenum">
              <a:rPr lang="zh-CN" altLang="en-US" smtClean="0"/>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blinds(horizontal)">
                                      <p:cBhvr>
                                        <p:cTn id="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sz="3200"/>
              <a:t>People care about dataset usage because ...</a:t>
            </a:r>
            <a:endParaRPr lang="en-US" sz="3200"/>
          </a:p>
        </p:txBody>
      </p:sp>
      <p:pic>
        <p:nvPicPr>
          <p:cNvPr id="3" name="Picture 2" descr="ChatGPT Image Mar 31, 2025 at 03_26_40 PM"/>
          <p:cNvPicPr>
            <a:picLocks noChangeAspect="1"/>
          </p:cNvPicPr>
          <p:nvPr/>
        </p:nvPicPr>
        <p:blipFill>
          <a:blip r:embed="rId1"/>
          <a:srcRect l="6252" t="15947" r="65649" b="25792"/>
          <a:stretch>
            <a:fillRect/>
          </a:stretch>
        </p:blipFill>
        <p:spPr>
          <a:xfrm>
            <a:off x="1366520" y="2170430"/>
            <a:ext cx="1951990" cy="2698115"/>
          </a:xfrm>
          <a:prstGeom prst="rect">
            <a:avLst/>
          </a:prstGeom>
        </p:spPr>
      </p:pic>
      <p:pic>
        <p:nvPicPr>
          <p:cNvPr id="5" name="Picture 4" descr="ChatGPT Image Mar 31, 2025 at 03_26_40 PM"/>
          <p:cNvPicPr>
            <a:picLocks noChangeAspect="1"/>
          </p:cNvPicPr>
          <p:nvPr/>
        </p:nvPicPr>
        <p:blipFill>
          <a:blip r:embed="rId1"/>
          <a:srcRect l="34269" t="15481" r="33090" b="32757"/>
          <a:stretch>
            <a:fillRect/>
          </a:stretch>
        </p:blipFill>
        <p:spPr>
          <a:xfrm>
            <a:off x="4772025" y="2320925"/>
            <a:ext cx="2267585" cy="2397125"/>
          </a:xfrm>
          <a:prstGeom prst="rect">
            <a:avLst/>
          </a:prstGeom>
        </p:spPr>
      </p:pic>
      <p:pic>
        <p:nvPicPr>
          <p:cNvPr id="6" name="Picture 5" descr="ChatGPT Image Mar 31, 2025 at 03_26_40 PM"/>
          <p:cNvPicPr>
            <a:picLocks noChangeAspect="1"/>
          </p:cNvPicPr>
          <p:nvPr/>
        </p:nvPicPr>
        <p:blipFill>
          <a:blip r:embed="rId1"/>
          <a:srcRect l="67358" t="13794" b="27945"/>
          <a:stretch>
            <a:fillRect/>
          </a:stretch>
        </p:blipFill>
        <p:spPr>
          <a:xfrm>
            <a:off x="8493125" y="2170430"/>
            <a:ext cx="2267585" cy="2698115"/>
          </a:xfrm>
          <a:prstGeom prst="rect">
            <a:avLst/>
          </a:prstGeom>
        </p:spPr>
      </p:pic>
      <p:sp>
        <p:nvSpPr>
          <p:cNvPr id="8" name="Text Box 7"/>
          <p:cNvSpPr txBox="1"/>
          <p:nvPr/>
        </p:nvSpPr>
        <p:spPr>
          <a:xfrm>
            <a:off x="8493125" y="5107305"/>
            <a:ext cx="1782445" cy="368300"/>
          </a:xfrm>
          <a:prstGeom prst="rect">
            <a:avLst/>
          </a:prstGeom>
          <a:noFill/>
        </p:spPr>
        <p:txBody>
          <a:bodyPr wrap="square" rtlCol="0">
            <a:spAutoFit/>
          </a:bodyPr>
          <a:p>
            <a:r>
              <a:rPr lang="en-US" b="1"/>
              <a:t>Transparency</a:t>
            </a:r>
            <a:endParaRPr lang="en-US" b="1"/>
          </a:p>
        </p:txBody>
      </p:sp>
      <p:sp>
        <p:nvSpPr>
          <p:cNvPr id="9" name="Text Box 8"/>
          <p:cNvSpPr txBox="1"/>
          <p:nvPr/>
        </p:nvSpPr>
        <p:spPr>
          <a:xfrm>
            <a:off x="5372735" y="5142865"/>
            <a:ext cx="1066800" cy="368300"/>
          </a:xfrm>
          <a:prstGeom prst="rect">
            <a:avLst/>
          </a:prstGeom>
          <a:noFill/>
        </p:spPr>
        <p:txBody>
          <a:bodyPr wrap="square" rtlCol="0">
            <a:spAutoFit/>
          </a:bodyPr>
          <a:p>
            <a:r>
              <a:rPr lang="en-US" b="1"/>
              <a:t>Privacy</a:t>
            </a:r>
            <a:endParaRPr lang="en-US" b="1"/>
          </a:p>
        </p:txBody>
      </p:sp>
      <p:sp>
        <p:nvSpPr>
          <p:cNvPr id="10" name="Text Box 9"/>
          <p:cNvSpPr txBox="1"/>
          <p:nvPr/>
        </p:nvSpPr>
        <p:spPr>
          <a:xfrm>
            <a:off x="1495425" y="5107305"/>
            <a:ext cx="1313815" cy="368300"/>
          </a:xfrm>
          <a:prstGeom prst="rect">
            <a:avLst/>
          </a:prstGeom>
          <a:noFill/>
        </p:spPr>
        <p:txBody>
          <a:bodyPr wrap="square" rtlCol="0">
            <a:spAutoFit/>
          </a:bodyPr>
          <a:p>
            <a:r>
              <a:rPr lang="en-US" b="1"/>
              <a:t>Copyright</a:t>
            </a:r>
            <a:endParaRPr lang="en-US" b="1"/>
          </a:p>
        </p:txBody>
      </p:sp>
      <p:sp>
        <p:nvSpPr>
          <p:cNvPr id="11" name="Slide Number Placeholder 10"/>
          <p:cNvSpPr>
            <a:spLocks noGrp="1"/>
          </p:cNvSpPr>
          <p:nvPr>
            <p:ph type="sldNum" sz="quarter" idx="12"/>
          </p:nvPr>
        </p:nvSpPr>
        <p:spPr/>
        <p:txBody>
          <a:bodyPr/>
          <a:p>
            <a:fld id="{49AE70B2-8BF9-45C0-BB95-33D1B9D3A854}" type="slidenum">
              <a:rPr lang="zh-CN" altLang="en-US" smtClean="0"/>
            </a:fld>
            <a:endParaRPr lang="zh-CN" alt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2" name="Picture 21" descr="Screenshot 2025-04-07 at 18.10.24"/>
          <p:cNvPicPr>
            <a:picLocks noChangeAspect="1"/>
          </p:cNvPicPr>
          <p:nvPr/>
        </p:nvPicPr>
        <p:blipFill>
          <a:blip r:embed="rId1"/>
          <a:stretch>
            <a:fillRect/>
          </a:stretch>
        </p:blipFill>
        <p:spPr>
          <a:xfrm>
            <a:off x="1053465" y="1454150"/>
            <a:ext cx="7448276" cy="5020056"/>
          </a:xfrm>
          <a:prstGeom prst="rect">
            <a:avLst/>
          </a:prstGeom>
        </p:spPr>
      </p:pic>
      <p:sp>
        <p:nvSpPr>
          <p:cNvPr id="2" name="Title 1"/>
          <p:cNvSpPr>
            <a:spLocks noGrp="1"/>
          </p:cNvSpPr>
          <p:nvPr>
            <p:ph type="title"/>
          </p:nvPr>
        </p:nvSpPr>
        <p:spPr>
          <a:xfrm>
            <a:off x="647700" y="258445"/>
            <a:ext cx="7291070" cy="1325880"/>
          </a:xfrm>
        </p:spPr>
        <p:txBody>
          <a:bodyPr>
            <a:normAutofit/>
          </a:bodyPr>
          <a:p>
            <a:r>
              <a:rPr lang="en-US" sz="3200"/>
              <a:t>Results</a:t>
            </a:r>
            <a:r>
              <a:rPr lang="en-US" sz="3600"/>
              <a:t> </a:t>
            </a:r>
            <a:r>
              <a:rPr lang="en-US" sz="2400" b="1">
                <a:sym typeface="+mn-ea"/>
              </a:rPr>
              <a:t>for s</a:t>
            </a:r>
            <a:r>
              <a:rPr lang="en-US" sz="2400" b="1">
                <a:sym typeface="+mn-ea"/>
              </a:rPr>
              <a:t>ampling without replacement</a:t>
            </a:r>
            <a:endParaRPr lang="en-US" sz="2400" b="1">
              <a:sym typeface="+mn-ea"/>
            </a:endParaRPr>
          </a:p>
        </p:txBody>
      </p:sp>
      <p:pic>
        <p:nvPicPr>
          <p:cNvPr id="24" name="334E55B0-647D-440b-865C-3EC943EB4CBC-3" descr="/Users/yaotong/Library/Containers/com.kingsoft.wpsoffice.mac/Data/tmp/wpsoffice.PsLjDBwpsoffice"/>
          <p:cNvPicPr>
            <a:picLocks noChangeAspect="1"/>
          </p:cNvPicPr>
          <p:nvPr/>
        </p:nvPicPr>
        <p:blipFill>
          <a:blip r:embed="rId2"/>
          <a:stretch>
            <a:fillRect/>
          </a:stretch>
        </p:blipFill>
        <p:spPr>
          <a:xfrm>
            <a:off x="7802880" y="671830"/>
            <a:ext cx="3526790" cy="498475"/>
          </a:xfrm>
          <a:prstGeom prst="rect">
            <a:avLst/>
          </a:prstGeom>
        </p:spPr>
      </p:pic>
      <p:cxnSp>
        <p:nvCxnSpPr>
          <p:cNvPr id="25" name="Straight Arrow Connector 24"/>
          <p:cNvCxnSpPr/>
          <p:nvPr/>
        </p:nvCxnSpPr>
        <p:spPr>
          <a:xfrm flipV="1">
            <a:off x="676910" y="1457960"/>
            <a:ext cx="0" cy="4806315"/>
          </a:xfrm>
          <a:prstGeom prst="straightConnector1">
            <a:avLst/>
          </a:prstGeom>
          <a:ln w="63500">
            <a:solidFill>
              <a:schemeClr val="accent4">
                <a:lumMod val="75000"/>
              </a:schemeClr>
            </a:solidFill>
            <a:tailEnd type="triangle" w="med" len="lg"/>
          </a:ln>
        </p:spPr>
        <p:style>
          <a:lnRef idx="2">
            <a:schemeClr val="accent1"/>
          </a:lnRef>
          <a:fillRef idx="0">
            <a:srgbClr val="FFFFFF"/>
          </a:fillRef>
          <a:effectRef idx="0">
            <a:srgbClr val="FFFFFF"/>
          </a:effectRef>
          <a:fontRef idx="minor">
            <a:schemeClr val="tx1"/>
          </a:fontRef>
        </p:style>
      </p:cxnSp>
      <p:sp>
        <p:nvSpPr>
          <p:cNvPr id="29" name="Text Box 28"/>
          <p:cNvSpPr txBox="1"/>
          <p:nvPr/>
        </p:nvSpPr>
        <p:spPr>
          <a:xfrm rot="16200000">
            <a:off x="-432435" y="2536190"/>
            <a:ext cx="1805940" cy="353695"/>
          </a:xfrm>
          <a:prstGeom prst="rect">
            <a:avLst/>
          </a:prstGeom>
          <a:noFill/>
        </p:spPr>
        <p:txBody>
          <a:bodyPr wrap="square" rtlCol="0">
            <a:noAutofit/>
          </a:bodyPr>
          <a:p>
            <a:r>
              <a:rPr lang="en-US" b="1">
                <a:solidFill>
                  <a:schemeClr val="accent4">
                    <a:lumMod val="75000"/>
                  </a:schemeClr>
                </a:solidFill>
              </a:rPr>
              <a:t>More Efficient</a:t>
            </a:r>
            <a:endParaRPr lang="en-US" b="1">
              <a:solidFill>
                <a:schemeClr val="accent4">
                  <a:lumMod val="75000"/>
                </a:schemeClr>
              </a:solidFill>
            </a:endParaRPr>
          </a:p>
        </p:txBody>
      </p:sp>
      <p:sp>
        <p:nvSpPr>
          <p:cNvPr id="79" name="Rectangles 78"/>
          <p:cNvSpPr/>
          <p:nvPr/>
        </p:nvSpPr>
        <p:spPr>
          <a:xfrm>
            <a:off x="1652905" y="2141855"/>
            <a:ext cx="990600" cy="400050"/>
          </a:xfrm>
          <a:prstGeom prst="rect">
            <a:avLst/>
          </a:prstGeom>
          <a:noFill/>
          <a:ln w="25400">
            <a:solidFill>
              <a:srgbClr val="00B0F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80" name="Rectangles 79"/>
          <p:cNvSpPr/>
          <p:nvPr/>
        </p:nvSpPr>
        <p:spPr>
          <a:xfrm>
            <a:off x="1652905" y="4900295"/>
            <a:ext cx="1432560" cy="400050"/>
          </a:xfrm>
          <a:prstGeom prst="rect">
            <a:avLst/>
          </a:prstGeom>
          <a:noFill/>
          <a:ln w="25400">
            <a:solidFill>
              <a:schemeClr val="accent2"/>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8" name="Rectangles 7"/>
          <p:cNvSpPr/>
          <p:nvPr/>
        </p:nvSpPr>
        <p:spPr>
          <a:xfrm>
            <a:off x="926465" y="2787650"/>
            <a:ext cx="7645400" cy="3878580"/>
          </a:xfrm>
          <a:prstGeom prst="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0" name="Rectangles 9"/>
          <p:cNvSpPr/>
          <p:nvPr/>
        </p:nvSpPr>
        <p:spPr>
          <a:xfrm>
            <a:off x="1486535" y="2091055"/>
            <a:ext cx="6828155" cy="472440"/>
          </a:xfrm>
          <a:prstGeom prst="rect">
            <a:avLst/>
          </a:prstGeom>
          <a:solidFill>
            <a:schemeClr val="bg1"/>
          </a:solidFill>
          <a:ln w="31750">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grpSp>
        <p:nvGrpSpPr>
          <p:cNvPr id="21" name="Group 20"/>
          <p:cNvGrpSpPr/>
          <p:nvPr/>
        </p:nvGrpSpPr>
        <p:grpSpPr>
          <a:xfrm>
            <a:off x="3801745" y="3005455"/>
            <a:ext cx="5686425" cy="664210"/>
            <a:chOff x="5987" y="4733"/>
            <a:chExt cx="8955" cy="1046"/>
          </a:xfrm>
        </p:grpSpPr>
        <p:sp>
          <p:nvSpPr>
            <p:cNvPr id="17" name="Rounded Rectangular Callout 16"/>
            <p:cNvSpPr/>
            <p:nvPr/>
          </p:nvSpPr>
          <p:spPr>
            <a:xfrm flipV="1">
              <a:off x="5987" y="4733"/>
              <a:ext cx="8676" cy="1047"/>
            </a:xfrm>
            <a:prstGeom prst="wedgeRoundRectCallout">
              <a:avLst/>
            </a:prstGeom>
            <a:solidFill>
              <a:schemeClr val="accent6">
                <a:lumMod val="20000"/>
                <a:lumOff val="80000"/>
                <a:alpha val="59000"/>
              </a:schemeClr>
            </a:solidFill>
            <a:ln w="22225">
              <a:solidFill>
                <a:schemeClr val="accent6">
                  <a:lumMod val="50000"/>
                </a:schemeClr>
              </a:solidFill>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en-US">
                <a:sym typeface="+mn-ea"/>
              </a:endParaRPr>
            </a:p>
          </p:txBody>
        </p:sp>
        <p:sp>
          <p:nvSpPr>
            <p:cNvPr id="19" name="Text Box 18"/>
            <p:cNvSpPr txBox="1"/>
            <p:nvPr/>
          </p:nvSpPr>
          <p:spPr>
            <a:xfrm>
              <a:off x="6164" y="4944"/>
              <a:ext cx="8779" cy="580"/>
            </a:xfrm>
            <a:prstGeom prst="rect">
              <a:avLst/>
            </a:prstGeom>
            <a:noFill/>
          </p:spPr>
          <p:txBody>
            <a:bodyPr wrap="square" rtlCol="0">
              <a:spAutoFit/>
            </a:bodyPr>
            <a:p>
              <a:r>
                <a:rPr lang="en-US" b="1">
                  <a:solidFill>
                    <a:srgbClr val="990000"/>
                  </a:solidFill>
                </a:rPr>
                <a:t>&lt; 0.1 Max MAE with just one reference model</a:t>
              </a:r>
              <a:endParaRPr lang="en-US" b="1">
                <a:solidFill>
                  <a:srgbClr val="990000"/>
                </a:solidFill>
              </a:endParaRPr>
            </a:p>
          </p:txBody>
        </p:sp>
      </p:grpSp>
      <p:sp>
        <p:nvSpPr>
          <p:cNvPr id="4" name="Slide Number Placeholder 3"/>
          <p:cNvSpPr>
            <a:spLocks noGrp="1"/>
          </p:cNvSpPr>
          <p:nvPr>
            <p:ph type="sldNum" sz="quarter" idx="12"/>
          </p:nvPr>
        </p:nvSpPr>
        <p:spPr/>
        <p:txBody>
          <a:bodyPr/>
          <a:p>
            <a:fld id="{49AE70B2-8BF9-45C0-BB95-33D1B9D3A854}" type="slidenum">
              <a:rPr lang="zh-CN" altLang="en-US" smtClean="0"/>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2" name="Picture 21" descr="Screenshot 2025-04-07 at 18.10.24"/>
          <p:cNvPicPr>
            <a:picLocks noChangeAspect="1"/>
          </p:cNvPicPr>
          <p:nvPr/>
        </p:nvPicPr>
        <p:blipFill>
          <a:blip r:embed="rId1"/>
          <a:stretch>
            <a:fillRect/>
          </a:stretch>
        </p:blipFill>
        <p:spPr>
          <a:xfrm>
            <a:off x="1053465" y="1454150"/>
            <a:ext cx="7448276" cy="5020056"/>
          </a:xfrm>
          <a:prstGeom prst="rect">
            <a:avLst/>
          </a:prstGeom>
        </p:spPr>
      </p:pic>
      <p:sp>
        <p:nvSpPr>
          <p:cNvPr id="2" name="Title 1"/>
          <p:cNvSpPr>
            <a:spLocks noGrp="1"/>
          </p:cNvSpPr>
          <p:nvPr>
            <p:ph type="title"/>
          </p:nvPr>
        </p:nvSpPr>
        <p:spPr>
          <a:xfrm>
            <a:off x="647700" y="258445"/>
            <a:ext cx="7291070" cy="1325880"/>
          </a:xfrm>
        </p:spPr>
        <p:txBody>
          <a:bodyPr>
            <a:normAutofit/>
          </a:bodyPr>
          <a:p>
            <a:r>
              <a:rPr lang="en-US" sz="3200"/>
              <a:t>Results</a:t>
            </a:r>
            <a:r>
              <a:rPr lang="en-US" sz="3600"/>
              <a:t> </a:t>
            </a:r>
            <a:r>
              <a:rPr lang="en-US" sz="2400" b="1">
                <a:sym typeface="+mn-ea"/>
              </a:rPr>
              <a:t>for s</a:t>
            </a:r>
            <a:r>
              <a:rPr lang="en-US" sz="2400" b="1">
                <a:sym typeface="+mn-ea"/>
              </a:rPr>
              <a:t>ampling without replacement</a:t>
            </a:r>
            <a:endParaRPr lang="en-US" sz="2400" b="1">
              <a:sym typeface="+mn-ea"/>
            </a:endParaRPr>
          </a:p>
        </p:txBody>
      </p:sp>
      <p:pic>
        <p:nvPicPr>
          <p:cNvPr id="24" name="334E55B0-647D-440b-865C-3EC943EB4CBC-3" descr="/Users/yaotong/Library/Containers/com.kingsoft.wpsoffice.mac/Data/tmp/wpsoffice.PsLjDBwpsoffice"/>
          <p:cNvPicPr>
            <a:picLocks noChangeAspect="1"/>
          </p:cNvPicPr>
          <p:nvPr/>
        </p:nvPicPr>
        <p:blipFill>
          <a:blip r:embed="rId2"/>
          <a:stretch>
            <a:fillRect/>
          </a:stretch>
        </p:blipFill>
        <p:spPr>
          <a:xfrm>
            <a:off x="7802880" y="671830"/>
            <a:ext cx="3526790" cy="498475"/>
          </a:xfrm>
          <a:prstGeom prst="rect">
            <a:avLst/>
          </a:prstGeom>
        </p:spPr>
      </p:pic>
      <p:cxnSp>
        <p:nvCxnSpPr>
          <p:cNvPr id="25" name="Straight Arrow Connector 24"/>
          <p:cNvCxnSpPr/>
          <p:nvPr/>
        </p:nvCxnSpPr>
        <p:spPr>
          <a:xfrm flipV="1">
            <a:off x="676910" y="1457960"/>
            <a:ext cx="0" cy="4806315"/>
          </a:xfrm>
          <a:prstGeom prst="straightConnector1">
            <a:avLst/>
          </a:prstGeom>
          <a:ln w="63500">
            <a:solidFill>
              <a:schemeClr val="accent4">
                <a:lumMod val="75000"/>
              </a:schemeClr>
            </a:solidFill>
            <a:tailEnd type="triangle" w="med" len="lg"/>
          </a:ln>
        </p:spPr>
        <p:style>
          <a:lnRef idx="2">
            <a:schemeClr val="accent1"/>
          </a:lnRef>
          <a:fillRef idx="0">
            <a:srgbClr val="FFFFFF"/>
          </a:fillRef>
          <a:effectRef idx="0">
            <a:srgbClr val="FFFFFF"/>
          </a:effectRef>
          <a:fontRef idx="minor">
            <a:schemeClr val="tx1"/>
          </a:fontRef>
        </p:style>
      </p:cxnSp>
      <p:sp>
        <p:nvSpPr>
          <p:cNvPr id="29" name="Text Box 28"/>
          <p:cNvSpPr txBox="1"/>
          <p:nvPr/>
        </p:nvSpPr>
        <p:spPr>
          <a:xfrm rot="16200000">
            <a:off x="-432435" y="2536190"/>
            <a:ext cx="1805940" cy="353695"/>
          </a:xfrm>
          <a:prstGeom prst="rect">
            <a:avLst/>
          </a:prstGeom>
          <a:noFill/>
        </p:spPr>
        <p:txBody>
          <a:bodyPr wrap="square" rtlCol="0">
            <a:noAutofit/>
          </a:bodyPr>
          <a:p>
            <a:r>
              <a:rPr lang="en-US" b="1">
                <a:solidFill>
                  <a:schemeClr val="accent4">
                    <a:lumMod val="75000"/>
                  </a:schemeClr>
                </a:solidFill>
              </a:rPr>
              <a:t>More Efficient</a:t>
            </a:r>
            <a:endParaRPr lang="en-US" b="1">
              <a:solidFill>
                <a:schemeClr val="accent4">
                  <a:lumMod val="75000"/>
                </a:schemeClr>
              </a:solidFill>
            </a:endParaRPr>
          </a:p>
        </p:txBody>
      </p:sp>
      <p:grpSp>
        <p:nvGrpSpPr>
          <p:cNvPr id="30" name="Group 29"/>
          <p:cNvGrpSpPr/>
          <p:nvPr/>
        </p:nvGrpSpPr>
        <p:grpSpPr>
          <a:xfrm>
            <a:off x="8736965" y="1591945"/>
            <a:ext cx="3102610" cy="2047875"/>
            <a:chOff x="1823" y="4490"/>
            <a:chExt cx="6876" cy="4538"/>
          </a:xfrm>
        </p:grpSpPr>
        <p:grpSp>
          <p:nvGrpSpPr>
            <p:cNvPr id="31" name="Group 30"/>
            <p:cNvGrpSpPr/>
            <p:nvPr/>
          </p:nvGrpSpPr>
          <p:grpSpPr>
            <a:xfrm>
              <a:off x="1890" y="4693"/>
              <a:ext cx="6428" cy="1430"/>
              <a:chOff x="1194" y="5660"/>
              <a:chExt cx="6428" cy="1430"/>
            </a:xfrm>
          </p:grpSpPr>
          <p:sp>
            <p:nvSpPr>
              <p:cNvPr id="32" name="Rectangles 31"/>
              <p:cNvSpPr/>
              <p:nvPr/>
            </p:nvSpPr>
            <p:spPr>
              <a:xfrm>
                <a:off x="1194" y="6159"/>
                <a:ext cx="404" cy="404"/>
              </a:xfrm>
              <a:prstGeom prst="rect">
                <a:avLst/>
              </a:prstGeom>
              <a:solidFill>
                <a:schemeClr val="accent4"/>
              </a:solidFill>
              <a:ln w="19050">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33" name="Rectangles 32"/>
              <p:cNvSpPr/>
              <p:nvPr/>
            </p:nvSpPr>
            <p:spPr>
              <a:xfrm>
                <a:off x="1798" y="6159"/>
                <a:ext cx="404" cy="404"/>
              </a:xfrm>
              <a:prstGeom prst="rect">
                <a:avLst/>
              </a:prstGeom>
              <a:solidFill>
                <a:schemeClr val="accent4">
                  <a:alpha val="28000"/>
                </a:schemeClr>
              </a:solidFill>
              <a:ln w="19050">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35" name="Rectangles 34"/>
              <p:cNvSpPr/>
              <p:nvPr/>
            </p:nvSpPr>
            <p:spPr>
              <a:xfrm>
                <a:off x="2402" y="6159"/>
                <a:ext cx="404" cy="404"/>
              </a:xfrm>
              <a:prstGeom prst="rect">
                <a:avLst/>
              </a:prstGeom>
              <a:solidFill>
                <a:schemeClr val="accent4"/>
              </a:solidFill>
              <a:ln w="19050">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36" name="Rectangles 35"/>
              <p:cNvSpPr/>
              <p:nvPr/>
            </p:nvSpPr>
            <p:spPr>
              <a:xfrm>
                <a:off x="3006" y="6159"/>
                <a:ext cx="404" cy="404"/>
              </a:xfrm>
              <a:prstGeom prst="rect">
                <a:avLst/>
              </a:prstGeom>
              <a:solidFill>
                <a:schemeClr val="accent4"/>
              </a:solidFill>
              <a:ln w="19050">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38" name="Rectangles 37"/>
              <p:cNvSpPr/>
              <p:nvPr/>
            </p:nvSpPr>
            <p:spPr>
              <a:xfrm>
                <a:off x="5406" y="6159"/>
                <a:ext cx="404" cy="404"/>
              </a:xfrm>
              <a:prstGeom prst="rect">
                <a:avLst/>
              </a:prstGeom>
              <a:solidFill>
                <a:schemeClr val="accent4">
                  <a:alpha val="28000"/>
                </a:schemeClr>
              </a:solidFill>
              <a:ln w="19050">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en-US">
                  <a:sym typeface="+mn-ea"/>
                </a:endParaRPr>
              </a:p>
            </p:txBody>
          </p:sp>
          <p:sp>
            <p:nvSpPr>
              <p:cNvPr id="39" name="Rectangles 38"/>
              <p:cNvSpPr/>
              <p:nvPr/>
            </p:nvSpPr>
            <p:spPr>
              <a:xfrm>
                <a:off x="6010" y="6159"/>
                <a:ext cx="404" cy="404"/>
              </a:xfrm>
              <a:prstGeom prst="rect">
                <a:avLst/>
              </a:prstGeom>
              <a:solidFill>
                <a:schemeClr val="accent4"/>
              </a:solidFill>
              <a:ln w="19050">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43" name="Rectangles 42"/>
              <p:cNvSpPr/>
              <p:nvPr/>
            </p:nvSpPr>
            <p:spPr>
              <a:xfrm>
                <a:off x="6614" y="6159"/>
                <a:ext cx="404" cy="404"/>
              </a:xfrm>
              <a:prstGeom prst="rect">
                <a:avLst/>
              </a:prstGeom>
              <a:solidFill>
                <a:schemeClr val="accent4"/>
              </a:solidFill>
              <a:ln w="19050">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44" name="Rectangles 43"/>
              <p:cNvSpPr/>
              <p:nvPr/>
            </p:nvSpPr>
            <p:spPr>
              <a:xfrm>
                <a:off x="7218" y="6159"/>
                <a:ext cx="404" cy="404"/>
              </a:xfrm>
              <a:prstGeom prst="rect">
                <a:avLst/>
              </a:prstGeom>
              <a:solidFill>
                <a:schemeClr val="accent4">
                  <a:alpha val="28000"/>
                </a:schemeClr>
              </a:solidFill>
              <a:ln w="19050">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en-US">
                  <a:sym typeface="+mn-ea"/>
                </a:endParaRPr>
              </a:p>
            </p:txBody>
          </p:sp>
          <p:sp>
            <p:nvSpPr>
              <p:cNvPr id="49" name="Text Box 48"/>
              <p:cNvSpPr txBox="1"/>
              <p:nvPr/>
            </p:nvSpPr>
            <p:spPr>
              <a:xfrm>
                <a:off x="3853" y="5660"/>
                <a:ext cx="1353" cy="1430"/>
              </a:xfrm>
              <a:prstGeom prst="rect">
                <a:avLst/>
              </a:prstGeom>
              <a:noFill/>
            </p:spPr>
            <p:txBody>
              <a:bodyPr wrap="square" rtlCol="0">
                <a:spAutoFit/>
              </a:bodyPr>
              <a:p>
                <a:r>
                  <a:rPr lang="en-US" sz="3600" b="1">
                    <a:solidFill>
                      <a:schemeClr val="accent4"/>
                    </a:solidFill>
                  </a:rPr>
                  <a:t>...</a:t>
                </a:r>
                <a:endParaRPr lang="en-US" sz="3600" b="1">
                  <a:solidFill>
                    <a:schemeClr val="accent4"/>
                  </a:solidFill>
                </a:endParaRPr>
              </a:p>
            </p:txBody>
          </p:sp>
        </p:grpSp>
        <p:cxnSp>
          <p:nvCxnSpPr>
            <p:cNvPr id="58" name="Straight Arrow Connector 57"/>
            <p:cNvCxnSpPr/>
            <p:nvPr/>
          </p:nvCxnSpPr>
          <p:spPr>
            <a:xfrm>
              <a:off x="2092" y="5596"/>
              <a:ext cx="0" cy="587"/>
            </a:xfrm>
            <a:prstGeom prst="straightConnector1">
              <a:avLst/>
            </a:prstGeom>
            <a:ln w="25400">
              <a:solidFill>
                <a:schemeClr val="tx1">
                  <a:lumMod val="50000"/>
                  <a:lumOff val="50000"/>
                </a:schemeClr>
              </a:solidFill>
              <a:tailEnd type="arrow"/>
            </a:ln>
          </p:spPr>
          <p:style>
            <a:lnRef idx="2">
              <a:schemeClr val="accent1"/>
            </a:lnRef>
            <a:fillRef idx="0">
              <a:srgbClr val="FFFFFF"/>
            </a:fillRef>
            <a:effectRef idx="0">
              <a:srgbClr val="FFFFFF"/>
            </a:effectRef>
            <a:fontRef idx="minor">
              <a:schemeClr val="tx1"/>
            </a:fontRef>
          </p:style>
        </p:cxnSp>
        <p:pic>
          <p:nvPicPr>
            <p:cNvPr id="59" name="334E55B0-647D-440b-865C-3EC943EB4CBC-52" descr="wpsoffice"/>
            <p:cNvPicPr>
              <a:picLocks noChangeAspect="1"/>
            </p:cNvPicPr>
            <p:nvPr/>
          </p:nvPicPr>
          <p:blipFill>
            <a:blip r:embed="rId3"/>
            <a:stretch>
              <a:fillRect/>
            </a:stretch>
          </p:blipFill>
          <p:spPr>
            <a:xfrm>
              <a:off x="1871" y="6409"/>
              <a:ext cx="512" cy="368"/>
            </a:xfrm>
            <a:prstGeom prst="rect">
              <a:avLst/>
            </a:prstGeom>
          </p:spPr>
        </p:pic>
        <p:pic>
          <p:nvPicPr>
            <p:cNvPr id="60" name="334E55B0-647D-440b-865C-3EC943EB4CBC-53" descr="/Users/yaotong/Library/Containers/com.kingsoft.wpsoffice.mac/Data/tmp/wpsoffice.CSMABAwpsoffice"/>
            <p:cNvPicPr>
              <a:picLocks noChangeAspect="1"/>
            </p:cNvPicPr>
            <p:nvPr/>
          </p:nvPicPr>
          <p:blipFill>
            <a:blip r:embed="rId4"/>
            <a:stretch>
              <a:fillRect/>
            </a:stretch>
          </p:blipFill>
          <p:spPr>
            <a:xfrm>
              <a:off x="7895" y="6340"/>
              <a:ext cx="804" cy="437"/>
            </a:xfrm>
            <a:prstGeom prst="rect">
              <a:avLst/>
            </a:prstGeom>
          </p:spPr>
        </p:pic>
        <p:cxnSp>
          <p:nvCxnSpPr>
            <p:cNvPr id="61" name="Straight Arrow Connector 60"/>
            <p:cNvCxnSpPr/>
            <p:nvPr/>
          </p:nvCxnSpPr>
          <p:spPr>
            <a:xfrm>
              <a:off x="2696" y="5596"/>
              <a:ext cx="0" cy="587"/>
            </a:xfrm>
            <a:prstGeom prst="straightConnector1">
              <a:avLst/>
            </a:prstGeom>
            <a:ln w="25400">
              <a:solidFill>
                <a:schemeClr val="tx1">
                  <a:lumMod val="50000"/>
                  <a:lumOff val="50000"/>
                </a:schemeClr>
              </a:solidFill>
              <a:tailEnd type="arrow"/>
            </a:ln>
          </p:spPr>
          <p:style>
            <a:lnRef idx="2">
              <a:schemeClr val="accent1"/>
            </a:lnRef>
            <a:fillRef idx="0">
              <a:srgbClr val="FFFFFF"/>
            </a:fillRef>
            <a:effectRef idx="0">
              <a:srgbClr val="FFFFFF"/>
            </a:effectRef>
            <a:fontRef idx="minor">
              <a:schemeClr val="tx1"/>
            </a:fontRef>
          </p:style>
        </p:cxnSp>
        <p:cxnSp>
          <p:nvCxnSpPr>
            <p:cNvPr id="62" name="Straight Arrow Connector 61"/>
            <p:cNvCxnSpPr/>
            <p:nvPr/>
          </p:nvCxnSpPr>
          <p:spPr>
            <a:xfrm>
              <a:off x="3320" y="5596"/>
              <a:ext cx="0" cy="587"/>
            </a:xfrm>
            <a:prstGeom prst="straightConnector1">
              <a:avLst/>
            </a:prstGeom>
            <a:ln w="25400">
              <a:solidFill>
                <a:schemeClr val="tx1">
                  <a:lumMod val="50000"/>
                  <a:lumOff val="50000"/>
                </a:schemeClr>
              </a:solidFill>
              <a:tailEnd type="arrow"/>
            </a:ln>
          </p:spPr>
          <p:style>
            <a:lnRef idx="2">
              <a:schemeClr val="accent1"/>
            </a:lnRef>
            <a:fillRef idx="0">
              <a:srgbClr val="FFFFFF"/>
            </a:fillRef>
            <a:effectRef idx="0">
              <a:srgbClr val="FFFFFF"/>
            </a:effectRef>
            <a:fontRef idx="minor">
              <a:schemeClr val="tx1"/>
            </a:fontRef>
          </p:style>
        </p:cxnSp>
        <p:cxnSp>
          <p:nvCxnSpPr>
            <p:cNvPr id="63" name="Straight Arrow Connector 62"/>
            <p:cNvCxnSpPr/>
            <p:nvPr/>
          </p:nvCxnSpPr>
          <p:spPr>
            <a:xfrm>
              <a:off x="3904" y="5596"/>
              <a:ext cx="0" cy="587"/>
            </a:xfrm>
            <a:prstGeom prst="straightConnector1">
              <a:avLst/>
            </a:prstGeom>
            <a:ln w="25400">
              <a:solidFill>
                <a:schemeClr val="tx1">
                  <a:lumMod val="50000"/>
                  <a:lumOff val="50000"/>
                </a:schemeClr>
              </a:solidFill>
              <a:tailEnd type="arrow"/>
            </a:ln>
          </p:spPr>
          <p:style>
            <a:lnRef idx="2">
              <a:schemeClr val="accent1"/>
            </a:lnRef>
            <a:fillRef idx="0">
              <a:srgbClr val="FFFFFF"/>
            </a:fillRef>
            <a:effectRef idx="0">
              <a:srgbClr val="FFFFFF"/>
            </a:effectRef>
            <a:fontRef idx="minor">
              <a:schemeClr val="tx1"/>
            </a:fontRef>
          </p:style>
        </p:cxnSp>
        <p:cxnSp>
          <p:nvCxnSpPr>
            <p:cNvPr id="64" name="Straight Arrow Connector 63"/>
            <p:cNvCxnSpPr/>
            <p:nvPr/>
          </p:nvCxnSpPr>
          <p:spPr>
            <a:xfrm>
              <a:off x="6304" y="5596"/>
              <a:ext cx="0" cy="587"/>
            </a:xfrm>
            <a:prstGeom prst="straightConnector1">
              <a:avLst/>
            </a:prstGeom>
            <a:ln w="25400">
              <a:solidFill>
                <a:schemeClr val="tx1">
                  <a:lumMod val="50000"/>
                  <a:lumOff val="50000"/>
                </a:schemeClr>
              </a:solidFill>
              <a:tailEnd type="arrow"/>
            </a:ln>
          </p:spPr>
          <p:style>
            <a:lnRef idx="2">
              <a:schemeClr val="accent1"/>
            </a:lnRef>
            <a:fillRef idx="0">
              <a:srgbClr val="FFFFFF"/>
            </a:fillRef>
            <a:effectRef idx="0">
              <a:srgbClr val="FFFFFF"/>
            </a:effectRef>
            <a:fontRef idx="minor">
              <a:schemeClr val="tx1"/>
            </a:fontRef>
          </p:style>
        </p:cxnSp>
        <p:cxnSp>
          <p:nvCxnSpPr>
            <p:cNvPr id="65" name="Straight Arrow Connector 64"/>
            <p:cNvCxnSpPr/>
            <p:nvPr/>
          </p:nvCxnSpPr>
          <p:spPr>
            <a:xfrm>
              <a:off x="6908" y="5596"/>
              <a:ext cx="0" cy="587"/>
            </a:xfrm>
            <a:prstGeom prst="straightConnector1">
              <a:avLst/>
            </a:prstGeom>
            <a:ln w="25400">
              <a:solidFill>
                <a:schemeClr val="tx1">
                  <a:lumMod val="50000"/>
                  <a:lumOff val="50000"/>
                </a:schemeClr>
              </a:solidFill>
              <a:tailEnd type="arrow"/>
            </a:ln>
          </p:spPr>
          <p:style>
            <a:lnRef idx="2">
              <a:schemeClr val="accent1"/>
            </a:lnRef>
            <a:fillRef idx="0">
              <a:srgbClr val="FFFFFF"/>
            </a:fillRef>
            <a:effectRef idx="0">
              <a:srgbClr val="FFFFFF"/>
            </a:effectRef>
            <a:fontRef idx="minor">
              <a:schemeClr val="tx1"/>
            </a:fontRef>
          </p:style>
        </p:cxnSp>
        <p:cxnSp>
          <p:nvCxnSpPr>
            <p:cNvPr id="66" name="Straight Arrow Connector 65"/>
            <p:cNvCxnSpPr/>
            <p:nvPr/>
          </p:nvCxnSpPr>
          <p:spPr>
            <a:xfrm>
              <a:off x="7512" y="5596"/>
              <a:ext cx="0" cy="587"/>
            </a:xfrm>
            <a:prstGeom prst="straightConnector1">
              <a:avLst/>
            </a:prstGeom>
            <a:ln w="25400">
              <a:solidFill>
                <a:schemeClr val="tx1">
                  <a:lumMod val="50000"/>
                  <a:lumOff val="50000"/>
                </a:schemeClr>
              </a:solidFill>
              <a:tailEnd type="arrow"/>
            </a:ln>
          </p:spPr>
          <p:style>
            <a:lnRef idx="2">
              <a:schemeClr val="accent1"/>
            </a:lnRef>
            <a:fillRef idx="0">
              <a:srgbClr val="FFFFFF"/>
            </a:fillRef>
            <a:effectRef idx="0">
              <a:srgbClr val="FFFFFF"/>
            </a:effectRef>
            <a:fontRef idx="minor">
              <a:schemeClr val="tx1"/>
            </a:fontRef>
          </p:style>
        </p:cxnSp>
        <p:cxnSp>
          <p:nvCxnSpPr>
            <p:cNvPr id="67" name="Straight Arrow Connector 66"/>
            <p:cNvCxnSpPr/>
            <p:nvPr/>
          </p:nvCxnSpPr>
          <p:spPr>
            <a:xfrm>
              <a:off x="8116" y="5596"/>
              <a:ext cx="0" cy="587"/>
            </a:xfrm>
            <a:prstGeom prst="straightConnector1">
              <a:avLst/>
            </a:prstGeom>
            <a:ln w="25400">
              <a:solidFill>
                <a:schemeClr val="tx1">
                  <a:lumMod val="50000"/>
                  <a:lumOff val="50000"/>
                </a:schemeClr>
              </a:solidFill>
              <a:tailEnd type="arrow"/>
            </a:ln>
          </p:spPr>
          <p:style>
            <a:lnRef idx="2">
              <a:schemeClr val="accent1"/>
            </a:lnRef>
            <a:fillRef idx="0">
              <a:srgbClr val="FFFFFF"/>
            </a:fillRef>
            <a:effectRef idx="0">
              <a:srgbClr val="FFFFFF"/>
            </a:effectRef>
            <a:fontRef idx="minor">
              <a:schemeClr val="tx1"/>
            </a:fontRef>
          </p:style>
        </p:cxnSp>
        <p:sp>
          <p:nvSpPr>
            <p:cNvPr id="68" name="Text Box 67"/>
            <p:cNvSpPr txBox="1"/>
            <p:nvPr/>
          </p:nvSpPr>
          <p:spPr>
            <a:xfrm>
              <a:off x="4550" y="5596"/>
              <a:ext cx="1353" cy="1430"/>
            </a:xfrm>
            <a:prstGeom prst="rect">
              <a:avLst/>
            </a:prstGeom>
            <a:noFill/>
          </p:spPr>
          <p:txBody>
            <a:bodyPr wrap="square" rtlCol="0">
              <a:spAutoFit/>
            </a:bodyPr>
            <a:p>
              <a:r>
                <a:rPr lang="en-US" sz="3600" b="1">
                  <a:solidFill>
                    <a:schemeClr val="tx1"/>
                  </a:solidFill>
                </a:rPr>
                <a:t>...</a:t>
              </a:r>
              <a:endParaRPr lang="en-US" sz="3600" b="1">
                <a:solidFill>
                  <a:schemeClr val="tx1"/>
                </a:solidFill>
              </a:endParaRPr>
            </a:p>
          </p:txBody>
        </p:sp>
        <p:sp>
          <p:nvSpPr>
            <p:cNvPr id="69" name="Right Brace 68"/>
            <p:cNvSpPr/>
            <p:nvPr/>
          </p:nvSpPr>
          <p:spPr>
            <a:xfrm rot="5400000">
              <a:off x="5042" y="3882"/>
              <a:ext cx="187" cy="6428"/>
            </a:xfrm>
            <a:prstGeom prst="rightBrace">
              <a:avLst>
                <a:gd name="adj1" fmla="val 79900"/>
                <a:gd name="adj2" fmla="val 50773"/>
              </a:avLst>
            </a:prstGeom>
            <a:ln w="31750">
              <a:solidFill>
                <a:schemeClr val="tx1">
                  <a:lumMod val="50000"/>
                  <a:lumOff val="50000"/>
                </a:schemeClr>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70" name="Text Box 69"/>
            <p:cNvSpPr txBox="1"/>
            <p:nvPr/>
          </p:nvSpPr>
          <p:spPr>
            <a:xfrm>
              <a:off x="1823" y="4491"/>
              <a:ext cx="512" cy="816"/>
            </a:xfrm>
            <a:prstGeom prst="rect">
              <a:avLst/>
            </a:prstGeom>
            <a:noFill/>
          </p:spPr>
          <p:txBody>
            <a:bodyPr wrap="square" rtlCol="0">
              <a:spAutoFit/>
            </a:bodyPr>
            <a:p>
              <a:r>
                <a:rPr lang="en-US" b="1"/>
                <a:t>1</a:t>
              </a:r>
              <a:endParaRPr lang="en-US" b="1"/>
            </a:p>
          </p:txBody>
        </p:sp>
        <p:sp>
          <p:nvSpPr>
            <p:cNvPr id="71" name="Text Box 70"/>
            <p:cNvSpPr txBox="1"/>
            <p:nvPr/>
          </p:nvSpPr>
          <p:spPr>
            <a:xfrm>
              <a:off x="2461" y="4501"/>
              <a:ext cx="512" cy="816"/>
            </a:xfrm>
            <a:prstGeom prst="rect">
              <a:avLst/>
            </a:prstGeom>
            <a:noFill/>
          </p:spPr>
          <p:txBody>
            <a:bodyPr wrap="square" rtlCol="0">
              <a:spAutoFit/>
            </a:bodyPr>
            <a:p>
              <a:r>
                <a:rPr lang="en-US" b="1"/>
                <a:t>0</a:t>
              </a:r>
              <a:endParaRPr lang="en-US" b="1"/>
            </a:p>
          </p:txBody>
        </p:sp>
        <p:sp>
          <p:nvSpPr>
            <p:cNvPr id="72" name="Text Box 71"/>
            <p:cNvSpPr txBox="1"/>
            <p:nvPr/>
          </p:nvSpPr>
          <p:spPr>
            <a:xfrm>
              <a:off x="3085" y="4492"/>
              <a:ext cx="512" cy="816"/>
            </a:xfrm>
            <a:prstGeom prst="rect">
              <a:avLst/>
            </a:prstGeom>
            <a:noFill/>
          </p:spPr>
          <p:txBody>
            <a:bodyPr wrap="square" rtlCol="0">
              <a:spAutoFit/>
            </a:bodyPr>
            <a:p>
              <a:r>
                <a:rPr lang="en-US" b="1"/>
                <a:t>1</a:t>
              </a:r>
              <a:endParaRPr lang="en-US" b="1"/>
            </a:p>
          </p:txBody>
        </p:sp>
        <p:sp>
          <p:nvSpPr>
            <p:cNvPr id="73" name="Text Box 72"/>
            <p:cNvSpPr txBox="1"/>
            <p:nvPr/>
          </p:nvSpPr>
          <p:spPr>
            <a:xfrm>
              <a:off x="3667" y="4490"/>
              <a:ext cx="512" cy="816"/>
            </a:xfrm>
            <a:prstGeom prst="rect">
              <a:avLst/>
            </a:prstGeom>
            <a:noFill/>
          </p:spPr>
          <p:txBody>
            <a:bodyPr wrap="square" rtlCol="0">
              <a:spAutoFit/>
            </a:bodyPr>
            <a:p>
              <a:r>
                <a:rPr lang="en-US" b="1"/>
                <a:t>1</a:t>
              </a:r>
              <a:endParaRPr lang="en-US" b="1"/>
            </a:p>
          </p:txBody>
        </p:sp>
        <p:sp>
          <p:nvSpPr>
            <p:cNvPr id="74" name="Text Box 73"/>
            <p:cNvSpPr txBox="1"/>
            <p:nvPr/>
          </p:nvSpPr>
          <p:spPr>
            <a:xfrm>
              <a:off x="6652" y="4492"/>
              <a:ext cx="512" cy="816"/>
            </a:xfrm>
            <a:prstGeom prst="rect">
              <a:avLst/>
            </a:prstGeom>
            <a:noFill/>
          </p:spPr>
          <p:txBody>
            <a:bodyPr wrap="square" rtlCol="0">
              <a:spAutoFit/>
            </a:bodyPr>
            <a:p>
              <a:r>
                <a:rPr lang="en-US" b="1"/>
                <a:t>1</a:t>
              </a:r>
              <a:endParaRPr lang="en-US" b="1"/>
            </a:p>
          </p:txBody>
        </p:sp>
        <p:sp>
          <p:nvSpPr>
            <p:cNvPr id="75" name="Text Box 74"/>
            <p:cNvSpPr txBox="1"/>
            <p:nvPr/>
          </p:nvSpPr>
          <p:spPr>
            <a:xfrm>
              <a:off x="7266" y="4492"/>
              <a:ext cx="512" cy="816"/>
            </a:xfrm>
            <a:prstGeom prst="rect">
              <a:avLst/>
            </a:prstGeom>
            <a:noFill/>
          </p:spPr>
          <p:txBody>
            <a:bodyPr wrap="square" rtlCol="0">
              <a:spAutoFit/>
            </a:bodyPr>
            <a:p>
              <a:r>
                <a:rPr lang="en-US" b="1"/>
                <a:t>1</a:t>
              </a:r>
              <a:endParaRPr lang="en-US" b="1"/>
            </a:p>
          </p:txBody>
        </p:sp>
        <p:sp>
          <p:nvSpPr>
            <p:cNvPr id="76" name="Text Box 75"/>
            <p:cNvSpPr txBox="1"/>
            <p:nvPr/>
          </p:nvSpPr>
          <p:spPr>
            <a:xfrm>
              <a:off x="7905" y="4490"/>
              <a:ext cx="512" cy="816"/>
            </a:xfrm>
            <a:prstGeom prst="rect">
              <a:avLst/>
            </a:prstGeom>
            <a:noFill/>
          </p:spPr>
          <p:txBody>
            <a:bodyPr wrap="square" rtlCol="0">
              <a:spAutoFit/>
            </a:bodyPr>
            <a:p>
              <a:r>
                <a:rPr lang="en-US" b="1"/>
                <a:t>0</a:t>
              </a:r>
              <a:endParaRPr lang="en-US" b="1"/>
            </a:p>
          </p:txBody>
        </p:sp>
        <p:sp>
          <p:nvSpPr>
            <p:cNvPr id="77" name="Text Box 76"/>
            <p:cNvSpPr txBox="1"/>
            <p:nvPr/>
          </p:nvSpPr>
          <p:spPr>
            <a:xfrm>
              <a:off x="6080" y="4490"/>
              <a:ext cx="512" cy="816"/>
            </a:xfrm>
            <a:prstGeom prst="rect">
              <a:avLst/>
            </a:prstGeom>
            <a:noFill/>
          </p:spPr>
          <p:txBody>
            <a:bodyPr wrap="square" rtlCol="0">
              <a:spAutoFit/>
            </a:bodyPr>
            <a:p>
              <a:r>
                <a:rPr lang="en-US" b="1"/>
                <a:t>0</a:t>
              </a:r>
              <a:endParaRPr lang="en-US" b="1"/>
            </a:p>
          </p:txBody>
        </p:sp>
        <p:pic>
          <p:nvPicPr>
            <p:cNvPr id="78" name="334E55B0-647D-440b-865C-3EC943EB4CBC-1" descr="wpsoffice"/>
            <p:cNvPicPr>
              <a:picLocks noChangeAspect="1"/>
            </p:cNvPicPr>
            <p:nvPr/>
          </p:nvPicPr>
          <p:blipFill>
            <a:blip r:embed="rId5"/>
            <a:stretch>
              <a:fillRect/>
            </a:stretch>
          </p:blipFill>
          <p:spPr>
            <a:xfrm>
              <a:off x="3668" y="7622"/>
              <a:ext cx="2984" cy="1406"/>
            </a:xfrm>
            <a:prstGeom prst="rect">
              <a:avLst/>
            </a:prstGeom>
          </p:spPr>
        </p:pic>
      </p:grpSp>
      <p:sp>
        <p:nvSpPr>
          <p:cNvPr id="79" name="Rectangles 78"/>
          <p:cNvSpPr/>
          <p:nvPr/>
        </p:nvSpPr>
        <p:spPr>
          <a:xfrm>
            <a:off x="1652905" y="2141855"/>
            <a:ext cx="990600" cy="400050"/>
          </a:xfrm>
          <a:prstGeom prst="rect">
            <a:avLst/>
          </a:prstGeom>
          <a:noFill/>
          <a:ln w="25400">
            <a:solidFill>
              <a:srgbClr val="00B0F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80" name="Rectangles 79"/>
          <p:cNvSpPr/>
          <p:nvPr/>
        </p:nvSpPr>
        <p:spPr>
          <a:xfrm>
            <a:off x="1652905" y="4900295"/>
            <a:ext cx="1432560" cy="400050"/>
          </a:xfrm>
          <a:prstGeom prst="rect">
            <a:avLst/>
          </a:prstGeom>
          <a:noFill/>
          <a:ln w="25400">
            <a:solidFill>
              <a:schemeClr val="accent2"/>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8" name="Rectangles 7"/>
          <p:cNvSpPr/>
          <p:nvPr/>
        </p:nvSpPr>
        <p:spPr>
          <a:xfrm>
            <a:off x="926465" y="2787650"/>
            <a:ext cx="7645400" cy="3878580"/>
          </a:xfrm>
          <a:prstGeom prst="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9" name="Text Box 8"/>
          <p:cNvSpPr txBox="1"/>
          <p:nvPr/>
        </p:nvSpPr>
        <p:spPr>
          <a:xfrm>
            <a:off x="8764905" y="3846830"/>
            <a:ext cx="3052445" cy="368300"/>
          </a:xfrm>
          <a:prstGeom prst="rect">
            <a:avLst/>
          </a:prstGeom>
          <a:noFill/>
        </p:spPr>
        <p:txBody>
          <a:bodyPr wrap="square" rtlCol="0">
            <a:spAutoFit/>
          </a:bodyPr>
          <a:p>
            <a:r>
              <a:rPr lang="en-US" b="1">
                <a:solidFill>
                  <a:srgbClr val="0070C0"/>
                </a:solidFill>
              </a:rPr>
              <a:t>Naive Aggregation of MIA</a:t>
            </a:r>
            <a:endParaRPr lang="en-US" b="1">
              <a:solidFill>
                <a:srgbClr val="0070C0"/>
              </a:solidFill>
            </a:endParaRPr>
          </a:p>
        </p:txBody>
      </p:sp>
      <p:sp>
        <p:nvSpPr>
          <p:cNvPr id="3" name="Rectangles 2"/>
          <p:cNvSpPr/>
          <p:nvPr/>
        </p:nvSpPr>
        <p:spPr>
          <a:xfrm>
            <a:off x="3380105" y="2125980"/>
            <a:ext cx="3123565" cy="608330"/>
          </a:xfrm>
          <a:prstGeom prst="rect">
            <a:avLst/>
          </a:prstGeom>
          <a:noFill/>
          <a:ln w="31750">
            <a:solidFill>
              <a:srgbClr val="99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4" name="Rectangles 3"/>
          <p:cNvSpPr/>
          <p:nvPr/>
        </p:nvSpPr>
        <p:spPr>
          <a:xfrm>
            <a:off x="7539990" y="2120265"/>
            <a:ext cx="676275" cy="608330"/>
          </a:xfrm>
          <a:prstGeom prst="rect">
            <a:avLst/>
          </a:prstGeom>
          <a:noFill/>
          <a:ln w="31750">
            <a:solidFill>
              <a:srgbClr val="99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grpSp>
        <p:nvGrpSpPr>
          <p:cNvPr id="21" name="Group 20"/>
          <p:cNvGrpSpPr/>
          <p:nvPr/>
        </p:nvGrpSpPr>
        <p:grpSpPr>
          <a:xfrm>
            <a:off x="3498215" y="3005455"/>
            <a:ext cx="5812790" cy="664845"/>
            <a:chOff x="5509" y="4733"/>
            <a:chExt cx="9154" cy="1047"/>
          </a:xfrm>
        </p:grpSpPr>
        <p:sp>
          <p:nvSpPr>
            <p:cNvPr id="5" name="Rounded Rectangular Callout 4"/>
            <p:cNvSpPr/>
            <p:nvPr/>
          </p:nvSpPr>
          <p:spPr>
            <a:xfrm flipV="1">
              <a:off x="5509" y="4733"/>
              <a:ext cx="9154" cy="1047"/>
            </a:xfrm>
            <a:prstGeom prst="wedgeRoundRectCallout">
              <a:avLst/>
            </a:prstGeom>
            <a:solidFill>
              <a:schemeClr val="accent6">
                <a:lumMod val="20000"/>
                <a:lumOff val="80000"/>
                <a:alpha val="59000"/>
              </a:schemeClr>
            </a:solidFill>
            <a:ln w="22225">
              <a:solidFill>
                <a:schemeClr val="accent6">
                  <a:lumMod val="50000"/>
                </a:schemeClr>
              </a:solidFill>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en-US">
                <a:sym typeface="+mn-ea"/>
              </a:endParaRPr>
            </a:p>
          </p:txBody>
        </p:sp>
        <p:sp>
          <p:nvSpPr>
            <p:cNvPr id="19" name="Text Box 18"/>
            <p:cNvSpPr txBox="1"/>
            <p:nvPr/>
          </p:nvSpPr>
          <p:spPr>
            <a:xfrm>
              <a:off x="5744" y="4944"/>
              <a:ext cx="8779" cy="580"/>
            </a:xfrm>
            <a:prstGeom prst="rect">
              <a:avLst/>
            </a:prstGeom>
            <a:noFill/>
          </p:spPr>
          <p:txBody>
            <a:bodyPr wrap="square" rtlCol="0">
              <a:spAutoFit/>
            </a:bodyPr>
            <a:p>
              <a:r>
                <a:rPr lang="en-US" b="1">
                  <a:solidFill>
                    <a:srgbClr val="990000"/>
                  </a:solidFill>
                </a:rPr>
                <a:t>2x to 4x smaller error than naive MIA aggregation</a:t>
              </a:r>
              <a:endParaRPr lang="en-US" b="1">
                <a:solidFill>
                  <a:srgbClr val="990000"/>
                </a:solidFill>
              </a:endParaRPr>
            </a:p>
          </p:txBody>
        </p:sp>
      </p:grpSp>
      <p:sp>
        <p:nvSpPr>
          <p:cNvPr id="7" name="Slide Number Placeholder 6"/>
          <p:cNvSpPr>
            <a:spLocks noGrp="1"/>
          </p:cNvSpPr>
          <p:nvPr>
            <p:ph type="sldNum" sz="quarter" idx="12"/>
          </p:nvPr>
        </p:nvSpPr>
        <p:spPr/>
        <p:txBody>
          <a:bodyPr/>
          <a:p>
            <a:fld id="{49AE70B2-8BF9-45C0-BB95-33D1B9D3A854}" type="slidenum">
              <a:rPr lang="zh-CN" altLang="en-US" smtClean="0"/>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3" grpId="1" animBg="1"/>
      <p:bldP spid="4" grpId="1"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2" name="Picture 21" descr="Screenshot 2025-04-07 at 18.10.24"/>
          <p:cNvPicPr>
            <a:picLocks noChangeAspect="1"/>
          </p:cNvPicPr>
          <p:nvPr/>
        </p:nvPicPr>
        <p:blipFill>
          <a:blip r:embed="rId1"/>
          <a:stretch>
            <a:fillRect/>
          </a:stretch>
        </p:blipFill>
        <p:spPr>
          <a:xfrm>
            <a:off x="1053465" y="1454150"/>
            <a:ext cx="7448276" cy="5020056"/>
          </a:xfrm>
          <a:prstGeom prst="rect">
            <a:avLst/>
          </a:prstGeom>
        </p:spPr>
      </p:pic>
      <p:sp>
        <p:nvSpPr>
          <p:cNvPr id="2" name="Title 1"/>
          <p:cNvSpPr>
            <a:spLocks noGrp="1"/>
          </p:cNvSpPr>
          <p:nvPr>
            <p:ph type="title"/>
          </p:nvPr>
        </p:nvSpPr>
        <p:spPr>
          <a:xfrm>
            <a:off x="647700" y="258445"/>
            <a:ext cx="7291070" cy="1325880"/>
          </a:xfrm>
        </p:spPr>
        <p:txBody>
          <a:bodyPr>
            <a:normAutofit/>
          </a:bodyPr>
          <a:p>
            <a:r>
              <a:rPr lang="en-US" sz="3200"/>
              <a:t>Results</a:t>
            </a:r>
            <a:r>
              <a:rPr lang="en-US" sz="3600"/>
              <a:t> </a:t>
            </a:r>
            <a:r>
              <a:rPr lang="en-US" sz="2400" b="1">
                <a:sym typeface="+mn-ea"/>
              </a:rPr>
              <a:t>for s</a:t>
            </a:r>
            <a:r>
              <a:rPr lang="en-US" sz="2400" b="1">
                <a:sym typeface="+mn-ea"/>
              </a:rPr>
              <a:t>ampling without replacement</a:t>
            </a:r>
            <a:endParaRPr lang="en-US" sz="2400" b="1">
              <a:sym typeface="+mn-ea"/>
            </a:endParaRPr>
          </a:p>
        </p:txBody>
      </p:sp>
      <p:pic>
        <p:nvPicPr>
          <p:cNvPr id="24" name="334E55B0-647D-440b-865C-3EC943EB4CBC-3" descr="/Users/yaotong/Library/Containers/com.kingsoft.wpsoffice.mac/Data/tmp/wpsoffice.PsLjDBwpsoffice"/>
          <p:cNvPicPr>
            <a:picLocks noChangeAspect="1"/>
          </p:cNvPicPr>
          <p:nvPr/>
        </p:nvPicPr>
        <p:blipFill>
          <a:blip r:embed="rId2"/>
          <a:stretch>
            <a:fillRect/>
          </a:stretch>
        </p:blipFill>
        <p:spPr>
          <a:xfrm>
            <a:off x="7802880" y="671830"/>
            <a:ext cx="3526790" cy="498475"/>
          </a:xfrm>
          <a:prstGeom prst="rect">
            <a:avLst/>
          </a:prstGeom>
        </p:spPr>
      </p:pic>
      <p:cxnSp>
        <p:nvCxnSpPr>
          <p:cNvPr id="25" name="Straight Arrow Connector 24"/>
          <p:cNvCxnSpPr/>
          <p:nvPr/>
        </p:nvCxnSpPr>
        <p:spPr>
          <a:xfrm flipV="1">
            <a:off x="676910" y="1457960"/>
            <a:ext cx="0" cy="4806315"/>
          </a:xfrm>
          <a:prstGeom prst="straightConnector1">
            <a:avLst/>
          </a:prstGeom>
          <a:ln w="63500">
            <a:solidFill>
              <a:schemeClr val="accent4">
                <a:lumMod val="75000"/>
              </a:schemeClr>
            </a:solidFill>
            <a:tailEnd type="triangle" w="med" len="lg"/>
          </a:ln>
        </p:spPr>
        <p:style>
          <a:lnRef idx="2">
            <a:schemeClr val="accent1"/>
          </a:lnRef>
          <a:fillRef idx="0">
            <a:srgbClr val="FFFFFF"/>
          </a:fillRef>
          <a:effectRef idx="0">
            <a:srgbClr val="FFFFFF"/>
          </a:effectRef>
          <a:fontRef idx="minor">
            <a:schemeClr val="tx1"/>
          </a:fontRef>
        </p:style>
      </p:cxnSp>
      <p:sp>
        <p:nvSpPr>
          <p:cNvPr id="29" name="Text Box 28"/>
          <p:cNvSpPr txBox="1"/>
          <p:nvPr/>
        </p:nvSpPr>
        <p:spPr>
          <a:xfrm rot="16200000">
            <a:off x="-432435" y="2536190"/>
            <a:ext cx="1805940" cy="353695"/>
          </a:xfrm>
          <a:prstGeom prst="rect">
            <a:avLst/>
          </a:prstGeom>
          <a:noFill/>
        </p:spPr>
        <p:txBody>
          <a:bodyPr wrap="square" rtlCol="0">
            <a:noAutofit/>
          </a:bodyPr>
          <a:p>
            <a:r>
              <a:rPr lang="en-US" b="1">
                <a:solidFill>
                  <a:schemeClr val="accent4">
                    <a:lumMod val="75000"/>
                  </a:schemeClr>
                </a:solidFill>
              </a:rPr>
              <a:t>More Efficient</a:t>
            </a:r>
            <a:endParaRPr lang="en-US" b="1">
              <a:solidFill>
                <a:schemeClr val="accent4">
                  <a:lumMod val="75000"/>
                </a:schemeClr>
              </a:solidFill>
            </a:endParaRPr>
          </a:p>
        </p:txBody>
      </p:sp>
      <p:sp>
        <p:nvSpPr>
          <p:cNvPr id="79" name="Rectangles 78"/>
          <p:cNvSpPr/>
          <p:nvPr/>
        </p:nvSpPr>
        <p:spPr>
          <a:xfrm>
            <a:off x="1652905" y="2141855"/>
            <a:ext cx="990600" cy="400050"/>
          </a:xfrm>
          <a:prstGeom prst="rect">
            <a:avLst/>
          </a:prstGeom>
          <a:noFill/>
          <a:ln w="25400">
            <a:solidFill>
              <a:srgbClr val="00B0F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80" name="Rectangles 79"/>
          <p:cNvSpPr/>
          <p:nvPr/>
        </p:nvSpPr>
        <p:spPr>
          <a:xfrm>
            <a:off x="1652905" y="4900295"/>
            <a:ext cx="1432560" cy="400050"/>
          </a:xfrm>
          <a:prstGeom prst="rect">
            <a:avLst/>
          </a:prstGeom>
          <a:noFill/>
          <a:ln w="25400">
            <a:solidFill>
              <a:schemeClr val="accent2"/>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pic>
        <p:nvPicPr>
          <p:cNvPr id="81" name="Picture 80" descr="ChatGPT Image Mar 31, 2025 at 05_34_38 PM"/>
          <p:cNvPicPr>
            <a:picLocks noChangeAspect="1"/>
          </p:cNvPicPr>
          <p:nvPr/>
        </p:nvPicPr>
        <p:blipFill>
          <a:blip r:embed="rId3"/>
          <a:srcRect b="27694"/>
          <a:stretch>
            <a:fillRect/>
          </a:stretch>
        </p:blipFill>
        <p:spPr>
          <a:xfrm>
            <a:off x="8314690" y="4076700"/>
            <a:ext cx="4170045" cy="2011045"/>
          </a:xfrm>
          <a:prstGeom prst="rect">
            <a:avLst/>
          </a:prstGeom>
        </p:spPr>
      </p:pic>
      <mc:AlternateContent xmlns:mc="http://schemas.openxmlformats.org/markup-compatibility/2006">
        <mc:Choice xmlns:a14="http://schemas.microsoft.com/office/drawing/2010/main" Requires="a14">
          <p:sp>
            <p:nvSpPr>
              <p:cNvPr id="82" name="Text Box 81"/>
              <p:cNvSpPr txBox="1"/>
              <p:nvPr/>
            </p:nvSpPr>
            <p:spPr>
              <a:xfrm>
                <a:off x="8699500" y="6087745"/>
                <a:ext cx="818515" cy="229870"/>
              </a:xfrm>
              <a:prstGeom prst="rect">
                <a:avLst/>
              </a:prstGeom>
              <a:noFill/>
            </p:spPr>
            <p:txBody>
              <a:bodyPr wrap="square" rtlCol="0">
                <a:spAutoFit/>
              </a:bodyPr>
              <a:p>
                <a14:m>
                  <m:oMathPara xmlns:m="http://schemas.openxmlformats.org/officeDocument/2006/math">
                    <m:oMathParaPr>
                      <m:jc m:val="centerGroup"/>
                    </m:oMathParaPr>
                    <m:oMath xmlns:m="http://schemas.openxmlformats.org/officeDocument/2006/math">
                      <m:r>
                        <a:rPr lang="en-US" sz="900" i="1">
                          <a:latin typeface="DejaVu Math TeX Gyre" panose="02000503000000000000" charset="0"/>
                          <a:cs typeface="DejaVu Math TeX Gyre" panose="02000503000000000000" charset="0"/>
                        </a:rPr>
                        <m:t>𝑝</m:t>
                      </m:r>
                      <m:r>
                        <a:rPr lang="en-US" sz="900" i="1">
                          <a:latin typeface="DejaVu Math TeX Gyre" panose="02000503000000000000" charset="0"/>
                          <a:cs typeface="DejaVu Math TeX Gyre" panose="02000503000000000000" charset="0"/>
                        </a:rPr>
                        <m:t>=</m:t>
                      </m:r>
                      <m:r>
                        <a:rPr lang="en-US" sz="900" i="1">
                          <a:latin typeface="DejaVu Math TeX Gyre" panose="02000503000000000000" charset="0"/>
                          <a:cs typeface="DejaVu Math TeX Gyre" panose="02000503000000000000" charset="0"/>
                        </a:rPr>
                        <m:t>0</m:t>
                      </m:r>
                      <m:r>
                        <a:rPr lang="en-US" sz="900" i="1">
                          <a:latin typeface="DejaVu Math TeX Gyre" panose="02000503000000000000" charset="0"/>
                          <a:cs typeface="DejaVu Math TeX Gyre" panose="02000503000000000000" charset="0"/>
                        </a:rPr>
                        <m:t>.</m:t>
                      </m:r>
                      <m:r>
                        <a:rPr lang="en-US" sz="900" i="1">
                          <a:latin typeface="DejaVu Math TeX Gyre" panose="02000503000000000000" charset="0"/>
                          <a:ea typeface="宋体" charset="0"/>
                          <a:cs typeface="DejaVu Math TeX Gyre" panose="02000503000000000000" charset="0"/>
                        </a:rPr>
                        <m:t>0</m:t>
                      </m:r>
                    </m:oMath>
                  </m:oMathPara>
                </a14:m>
                <a:endParaRPr lang="en-US" sz="900" i="1">
                  <a:latin typeface="DejaVu Math TeX Gyre" panose="02000503000000000000" charset="0"/>
                  <a:ea typeface="宋体" charset="0"/>
                  <a:cs typeface="DejaVu Math TeX Gyre" panose="02000503000000000000" charset="0"/>
                </a:endParaRPr>
              </a:p>
            </p:txBody>
          </p:sp>
        </mc:Choice>
        <mc:Fallback>
          <p:sp>
            <p:nvSpPr>
              <p:cNvPr id="82" name="Text Box 81"/>
              <p:cNvSpPr txBox="1">
                <a:spLocks noRot="1" noChangeAspect="1" noMove="1" noResize="1" noEditPoints="1" noAdjustHandles="1" noChangeArrowheads="1" noChangeShapeType="1" noTextEdit="1"/>
              </p:cNvSpPr>
              <p:nvPr/>
            </p:nvSpPr>
            <p:spPr>
              <a:xfrm>
                <a:off x="8699500" y="6087745"/>
                <a:ext cx="818515" cy="229870"/>
              </a:xfrm>
              <a:prstGeom prst="rect">
                <a:avLst/>
              </a:prstGeom>
              <a:blipFill rotWithShape="1">
                <a:blip r:embed="rId4"/>
                <a:stretch>
                  <a:fillRect/>
                </a:stretch>
              </a:blipFill>
            </p:spPr>
            <p:txBody>
              <a:bodyPr/>
              <a:lstStyle/>
              <a:p>
                <a:r>
                  <a:rPr lang="en-US" altLang="en-US">
                    <a:noFill/>
                  </a:rPr>
                  <a:t> </a:t>
                </a:r>
              </a:p>
            </p:txBody>
          </p:sp>
        </mc:Fallback>
      </mc:AlternateContent>
      <mc:AlternateContent xmlns:mc="http://schemas.openxmlformats.org/markup-compatibility/2006">
        <mc:Choice xmlns:a14="http://schemas.microsoft.com/office/drawing/2010/main" Requires="a14">
          <p:sp>
            <p:nvSpPr>
              <p:cNvPr id="83" name="Text Box 82"/>
              <p:cNvSpPr txBox="1"/>
              <p:nvPr/>
            </p:nvSpPr>
            <p:spPr>
              <a:xfrm>
                <a:off x="9222105" y="6087745"/>
                <a:ext cx="972820" cy="229870"/>
              </a:xfrm>
              <a:prstGeom prst="rect">
                <a:avLst/>
              </a:prstGeom>
              <a:noFill/>
            </p:spPr>
            <p:txBody>
              <a:bodyPr wrap="square" rtlCol="0">
                <a:spAutoFit/>
              </a:bodyPr>
              <a:p>
                <a14:m>
                  <m:oMathPara xmlns:m="http://schemas.openxmlformats.org/officeDocument/2006/math">
                    <m:oMathParaPr>
                      <m:jc m:val="centerGroup"/>
                    </m:oMathParaPr>
                    <m:oMath xmlns:m="http://schemas.openxmlformats.org/officeDocument/2006/math">
                      <m:r>
                        <a:rPr lang="en-US" sz="900" i="1">
                          <a:latin typeface="DejaVu Math TeX Gyre" panose="02000503000000000000" charset="0"/>
                          <a:cs typeface="DejaVu Math TeX Gyre" panose="02000503000000000000" charset="0"/>
                        </a:rPr>
                        <m:t>𝑝</m:t>
                      </m:r>
                      <m:r>
                        <a:rPr lang="en-US" sz="900" i="1">
                          <a:latin typeface="DejaVu Math TeX Gyre" panose="02000503000000000000" charset="0"/>
                          <a:cs typeface="DejaVu Math TeX Gyre" panose="02000503000000000000" charset="0"/>
                        </a:rPr>
                        <m:t>=</m:t>
                      </m:r>
                      <m:r>
                        <a:rPr lang="en-US" sz="900" i="1">
                          <a:latin typeface="DejaVu Math TeX Gyre" panose="02000503000000000000" charset="0"/>
                          <a:cs typeface="DejaVu Math TeX Gyre" panose="02000503000000000000" charset="0"/>
                        </a:rPr>
                        <m:t>0</m:t>
                      </m:r>
                      <m:r>
                        <a:rPr lang="en-US" sz="900" i="1">
                          <a:latin typeface="DejaVu Math TeX Gyre" panose="02000503000000000000" charset="0"/>
                          <a:cs typeface="DejaVu Math TeX Gyre" panose="02000503000000000000" charset="0"/>
                        </a:rPr>
                        <m:t>.</m:t>
                      </m:r>
                      <m:r>
                        <a:rPr lang="en-US" sz="900" i="1">
                          <a:latin typeface="DejaVu Math TeX Gyre" panose="02000503000000000000" charset="0"/>
                          <a:cs typeface="DejaVu Math TeX Gyre" panose="02000503000000000000" charset="0"/>
                        </a:rPr>
                        <m:t>25</m:t>
                      </m:r>
                    </m:oMath>
                  </m:oMathPara>
                </a14:m>
                <a:endParaRPr lang="en-US" sz="900" i="1">
                  <a:latin typeface="DejaVu Math TeX Gyre" panose="02000503000000000000" charset="0"/>
                  <a:ea typeface="宋体" charset="0"/>
                  <a:cs typeface="DejaVu Math TeX Gyre" panose="02000503000000000000" charset="0"/>
                </a:endParaRPr>
              </a:p>
            </p:txBody>
          </p:sp>
        </mc:Choice>
        <mc:Fallback>
          <p:sp>
            <p:nvSpPr>
              <p:cNvPr id="83" name="Text Box 82"/>
              <p:cNvSpPr txBox="1">
                <a:spLocks noRot="1" noChangeAspect="1" noMove="1" noResize="1" noEditPoints="1" noAdjustHandles="1" noChangeArrowheads="1" noChangeShapeType="1" noTextEdit="1"/>
              </p:cNvSpPr>
              <p:nvPr/>
            </p:nvSpPr>
            <p:spPr>
              <a:xfrm>
                <a:off x="9222105" y="6087745"/>
                <a:ext cx="972820" cy="229870"/>
              </a:xfrm>
              <a:prstGeom prst="rect">
                <a:avLst/>
              </a:prstGeom>
              <a:blipFill rotWithShape="1">
                <a:blip r:embed="rId5"/>
                <a:stretch>
                  <a:fillRect/>
                </a:stretch>
              </a:blipFill>
            </p:spPr>
            <p:txBody>
              <a:bodyPr/>
              <a:lstStyle/>
              <a:p>
                <a:r>
                  <a:rPr lang="en-US" altLang="en-US">
                    <a:noFill/>
                  </a:rPr>
                  <a:t> </a:t>
                </a:r>
              </a:p>
            </p:txBody>
          </p:sp>
        </mc:Fallback>
      </mc:AlternateContent>
      <mc:AlternateContent xmlns:mc="http://schemas.openxmlformats.org/markup-compatibility/2006">
        <mc:Choice xmlns:a14="http://schemas.microsoft.com/office/drawing/2010/main" Requires="a14">
          <p:sp>
            <p:nvSpPr>
              <p:cNvPr id="84" name="Text Box 83"/>
              <p:cNvSpPr txBox="1"/>
              <p:nvPr/>
            </p:nvSpPr>
            <p:spPr>
              <a:xfrm>
                <a:off x="9805035" y="6087745"/>
                <a:ext cx="972820" cy="229870"/>
              </a:xfrm>
              <a:prstGeom prst="rect">
                <a:avLst/>
              </a:prstGeom>
              <a:noFill/>
            </p:spPr>
            <p:txBody>
              <a:bodyPr wrap="square" rtlCol="0">
                <a:spAutoFit/>
              </a:bodyPr>
              <a:p>
                <a14:m>
                  <m:oMathPara xmlns:m="http://schemas.openxmlformats.org/officeDocument/2006/math">
                    <m:oMathParaPr>
                      <m:jc m:val="centerGroup"/>
                    </m:oMathParaPr>
                    <m:oMath xmlns:m="http://schemas.openxmlformats.org/officeDocument/2006/math">
                      <m:r>
                        <a:rPr lang="en-US" sz="900" i="1">
                          <a:latin typeface="DejaVu Math TeX Gyre" panose="02000503000000000000" charset="0"/>
                          <a:cs typeface="DejaVu Math TeX Gyre" panose="02000503000000000000" charset="0"/>
                        </a:rPr>
                        <m:t>𝑝</m:t>
                      </m:r>
                      <m:r>
                        <a:rPr lang="en-US" sz="900" i="1">
                          <a:latin typeface="DejaVu Math TeX Gyre" panose="02000503000000000000" charset="0"/>
                          <a:cs typeface="DejaVu Math TeX Gyre" panose="02000503000000000000" charset="0"/>
                        </a:rPr>
                        <m:t>=</m:t>
                      </m:r>
                      <m:r>
                        <a:rPr lang="en-US" sz="900" i="1">
                          <a:latin typeface="DejaVu Math TeX Gyre" panose="02000503000000000000" charset="0"/>
                          <a:cs typeface="DejaVu Math TeX Gyre" panose="02000503000000000000" charset="0"/>
                        </a:rPr>
                        <m:t>0</m:t>
                      </m:r>
                      <m:r>
                        <a:rPr lang="en-US" sz="900" i="1">
                          <a:latin typeface="DejaVu Math TeX Gyre" panose="02000503000000000000" charset="0"/>
                          <a:cs typeface="DejaVu Math TeX Gyre" panose="02000503000000000000" charset="0"/>
                        </a:rPr>
                        <m:t>.</m:t>
                      </m:r>
                      <m:r>
                        <a:rPr lang="en-US" sz="900" i="1">
                          <a:latin typeface="DejaVu Math TeX Gyre" panose="02000503000000000000" charset="0"/>
                          <a:cs typeface="DejaVu Math TeX Gyre" panose="02000503000000000000" charset="0"/>
                        </a:rPr>
                        <m:t>5</m:t>
                      </m:r>
                    </m:oMath>
                  </m:oMathPara>
                </a14:m>
                <a:endParaRPr lang="en-US" sz="900" i="1">
                  <a:latin typeface="DejaVu Math TeX Gyre" panose="02000503000000000000" charset="0"/>
                  <a:ea typeface="宋体" charset="0"/>
                  <a:cs typeface="DejaVu Math TeX Gyre" panose="02000503000000000000" charset="0"/>
                </a:endParaRPr>
              </a:p>
            </p:txBody>
          </p:sp>
        </mc:Choice>
        <mc:Fallback>
          <p:sp>
            <p:nvSpPr>
              <p:cNvPr id="84" name="Text Box 83"/>
              <p:cNvSpPr txBox="1">
                <a:spLocks noRot="1" noChangeAspect="1" noMove="1" noResize="1" noEditPoints="1" noAdjustHandles="1" noChangeArrowheads="1" noChangeShapeType="1" noTextEdit="1"/>
              </p:cNvSpPr>
              <p:nvPr/>
            </p:nvSpPr>
            <p:spPr>
              <a:xfrm>
                <a:off x="9805035" y="6087745"/>
                <a:ext cx="972820" cy="229870"/>
              </a:xfrm>
              <a:prstGeom prst="rect">
                <a:avLst/>
              </a:prstGeom>
              <a:blipFill rotWithShape="1">
                <a:blip r:embed="rId6"/>
                <a:stretch>
                  <a:fillRect/>
                </a:stretch>
              </a:blipFill>
            </p:spPr>
            <p:txBody>
              <a:bodyPr/>
              <a:lstStyle/>
              <a:p>
                <a:r>
                  <a:rPr lang="en-US" altLang="en-US">
                    <a:noFill/>
                  </a:rPr>
                  <a:t> </a:t>
                </a:r>
              </a:p>
            </p:txBody>
          </p:sp>
        </mc:Fallback>
      </mc:AlternateContent>
      <mc:AlternateContent xmlns:mc="http://schemas.openxmlformats.org/markup-compatibility/2006">
        <mc:Choice xmlns:a14="http://schemas.microsoft.com/office/drawing/2010/main" Requires="a14">
          <p:sp>
            <p:nvSpPr>
              <p:cNvPr id="85" name="Text Box 84"/>
              <p:cNvSpPr txBox="1"/>
              <p:nvPr/>
            </p:nvSpPr>
            <p:spPr>
              <a:xfrm>
                <a:off x="10356850" y="6087745"/>
                <a:ext cx="972820" cy="229870"/>
              </a:xfrm>
              <a:prstGeom prst="rect">
                <a:avLst/>
              </a:prstGeom>
              <a:noFill/>
            </p:spPr>
            <p:txBody>
              <a:bodyPr wrap="square" rtlCol="0">
                <a:spAutoFit/>
              </a:bodyPr>
              <a:p>
                <a14:m>
                  <m:oMathPara xmlns:m="http://schemas.openxmlformats.org/officeDocument/2006/math">
                    <m:oMathParaPr>
                      <m:jc m:val="centerGroup"/>
                    </m:oMathParaPr>
                    <m:oMath xmlns:m="http://schemas.openxmlformats.org/officeDocument/2006/math">
                      <m:r>
                        <a:rPr lang="en-US" sz="900" i="1">
                          <a:latin typeface="DejaVu Math TeX Gyre" panose="02000503000000000000" charset="0"/>
                          <a:cs typeface="DejaVu Math TeX Gyre" panose="02000503000000000000" charset="0"/>
                        </a:rPr>
                        <m:t>𝑝</m:t>
                      </m:r>
                      <m:r>
                        <a:rPr lang="en-US" sz="900" i="1">
                          <a:latin typeface="DejaVu Math TeX Gyre" panose="02000503000000000000" charset="0"/>
                          <a:cs typeface="DejaVu Math TeX Gyre" panose="02000503000000000000" charset="0"/>
                        </a:rPr>
                        <m:t>=</m:t>
                      </m:r>
                      <m:r>
                        <a:rPr lang="en-US" sz="900" i="1">
                          <a:latin typeface="DejaVu Math TeX Gyre" panose="02000503000000000000" charset="0"/>
                          <a:cs typeface="DejaVu Math TeX Gyre" panose="02000503000000000000" charset="0"/>
                        </a:rPr>
                        <m:t>0</m:t>
                      </m:r>
                      <m:r>
                        <a:rPr lang="en-US" sz="900" i="1">
                          <a:latin typeface="DejaVu Math TeX Gyre" panose="02000503000000000000" charset="0"/>
                          <a:cs typeface="DejaVu Math TeX Gyre" panose="02000503000000000000" charset="0"/>
                        </a:rPr>
                        <m:t>.</m:t>
                      </m:r>
                      <m:r>
                        <a:rPr lang="en-US" sz="900" i="1">
                          <a:latin typeface="DejaVu Math TeX Gyre" panose="02000503000000000000" charset="0"/>
                          <a:cs typeface="DejaVu Math TeX Gyre" panose="02000503000000000000" charset="0"/>
                        </a:rPr>
                        <m:t>7</m:t>
                      </m:r>
                      <m:r>
                        <a:rPr lang="en-US" sz="900" i="1">
                          <a:latin typeface="DejaVu Math TeX Gyre" panose="02000503000000000000" charset="0"/>
                          <a:cs typeface="DejaVu Math TeX Gyre" panose="02000503000000000000" charset="0"/>
                        </a:rPr>
                        <m:t>5</m:t>
                      </m:r>
                    </m:oMath>
                  </m:oMathPara>
                </a14:m>
                <a:endParaRPr lang="en-US" sz="900" i="1">
                  <a:latin typeface="DejaVu Math TeX Gyre" panose="02000503000000000000" charset="0"/>
                  <a:ea typeface="宋体" charset="0"/>
                  <a:cs typeface="DejaVu Math TeX Gyre" panose="02000503000000000000" charset="0"/>
                </a:endParaRPr>
              </a:p>
            </p:txBody>
          </p:sp>
        </mc:Choice>
        <mc:Fallback>
          <p:sp>
            <p:nvSpPr>
              <p:cNvPr id="85" name="Text Box 84"/>
              <p:cNvSpPr txBox="1">
                <a:spLocks noRot="1" noChangeAspect="1" noMove="1" noResize="1" noEditPoints="1" noAdjustHandles="1" noChangeArrowheads="1" noChangeShapeType="1" noTextEdit="1"/>
              </p:cNvSpPr>
              <p:nvPr/>
            </p:nvSpPr>
            <p:spPr>
              <a:xfrm>
                <a:off x="10356850" y="6087745"/>
                <a:ext cx="972820" cy="229870"/>
              </a:xfrm>
              <a:prstGeom prst="rect">
                <a:avLst/>
              </a:prstGeom>
              <a:blipFill rotWithShape="1">
                <a:blip r:embed="rId7"/>
                <a:stretch>
                  <a:fillRect/>
                </a:stretch>
              </a:blipFill>
            </p:spPr>
            <p:txBody>
              <a:bodyPr/>
              <a:lstStyle/>
              <a:p>
                <a:r>
                  <a:rPr lang="en-US" altLang="en-US">
                    <a:noFill/>
                  </a:rPr>
                  <a:t> </a:t>
                </a:r>
              </a:p>
            </p:txBody>
          </p:sp>
        </mc:Fallback>
      </mc:AlternateContent>
      <mc:AlternateContent xmlns:mc="http://schemas.openxmlformats.org/markup-compatibility/2006">
        <mc:Choice xmlns:a14="http://schemas.microsoft.com/office/drawing/2010/main" Requires="a14">
          <p:sp>
            <p:nvSpPr>
              <p:cNvPr id="86" name="Text Box 85"/>
              <p:cNvSpPr txBox="1"/>
              <p:nvPr/>
            </p:nvSpPr>
            <p:spPr>
              <a:xfrm>
                <a:off x="10911840" y="6087745"/>
                <a:ext cx="972820" cy="229870"/>
              </a:xfrm>
              <a:prstGeom prst="rect">
                <a:avLst/>
              </a:prstGeom>
              <a:noFill/>
            </p:spPr>
            <p:txBody>
              <a:bodyPr wrap="square" rtlCol="0">
                <a:spAutoFit/>
              </a:bodyPr>
              <a:p>
                <a14:m>
                  <m:oMathPara xmlns:m="http://schemas.openxmlformats.org/officeDocument/2006/math">
                    <m:oMathParaPr>
                      <m:jc m:val="centerGroup"/>
                    </m:oMathParaPr>
                    <m:oMath xmlns:m="http://schemas.openxmlformats.org/officeDocument/2006/math">
                      <m:r>
                        <a:rPr lang="en-US" sz="900" i="1">
                          <a:latin typeface="DejaVu Math TeX Gyre" panose="02000503000000000000" charset="0"/>
                          <a:cs typeface="DejaVu Math TeX Gyre" panose="02000503000000000000" charset="0"/>
                        </a:rPr>
                        <m:t>𝑝</m:t>
                      </m:r>
                      <m:r>
                        <a:rPr lang="en-US" sz="900" i="1">
                          <a:latin typeface="DejaVu Math TeX Gyre" panose="02000503000000000000" charset="0"/>
                          <a:cs typeface="DejaVu Math TeX Gyre" panose="02000503000000000000" charset="0"/>
                        </a:rPr>
                        <m:t>=</m:t>
                      </m:r>
                      <m:r>
                        <a:rPr lang="en-US" sz="900" i="1">
                          <a:latin typeface="DejaVu Math TeX Gyre" panose="02000503000000000000" charset="0"/>
                          <a:cs typeface="DejaVu Math TeX Gyre" panose="02000503000000000000" charset="0"/>
                        </a:rPr>
                        <m:t>1</m:t>
                      </m:r>
                      <m:r>
                        <a:rPr lang="en-US" sz="900" i="1">
                          <a:latin typeface="DejaVu Math TeX Gyre" panose="02000503000000000000" charset="0"/>
                          <a:cs typeface="DejaVu Math TeX Gyre" panose="02000503000000000000" charset="0"/>
                        </a:rPr>
                        <m:t>.</m:t>
                      </m:r>
                      <m:r>
                        <a:rPr lang="en-US" sz="900" i="1">
                          <a:latin typeface="DejaVu Math TeX Gyre" panose="02000503000000000000" charset="0"/>
                          <a:cs typeface="DejaVu Math TeX Gyre" panose="02000503000000000000" charset="0"/>
                        </a:rPr>
                        <m:t>0</m:t>
                      </m:r>
                    </m:oMath>
                  </m:oMathPara>
                </a14:m>
                <a:endParaRPr lang="en-US" sz="900" i="1">
                  <a:latin typeface="DejaVu Math TeX Gyre" panose="02000503000000000000" charset="0"/>
                  <a:ea typeface="宋体" charset="0"/>
                  <a:cs typeface="DejaVu Math TeX Gyre" panose="02000503000000000000" charset="0"/>
                </a:endParaRPr>
              </a:p>
            </p:txBody>
          </p:sp>
        </mc:Choice>
        <mc:Fallback>
          <p:sp>
            <p:nvSpPr>
              <p:cNvPr id="86" name="Text Box 85"/>
              <p:cNvSpPr txBox="1">
                <a:spLocks noRot="1" noChangeAspect="1" noMove="1" noResize="1" noEditPoints="1" noAdjustHandles="1" noChangeArrowheads="1" noChangeShapeType="1" noTextEdit="1"/>
              </p:cNvSpPr>
              <p:nvPr/>
            </p:nvSpPr>
            <p:spPr>
              <a:xfrm>
                <a:off x="10911840" y="6087745"/>
                <a:ext cx="972820" cy="229870"/>
              </a:xfrm>
              <a:prstGeom prst="rect">
                <a:avLst/>
              </a:prstGeom>
              <a:blipFill rotWithShape="1">
                <a:blip r:embed="rId8"/>
                <a:stretch>
                  <a:fillRect/>
                </a:stretch>
              </a:blipFill>
            </p:spPr>
            <p:txBody>
              <a:bodyPr/>
              <a:lstStyle/>
              <a:p>
                <a:r>
                  <a:rPr lang="en-US" altLang="en-US">
                    <a:noFill/>
                  </a:rPr>
                  <a:t> </a:t>
                </a:r>
              </a:p>
            </p:txBody>
          </p:sp>
        </mc:Fallback>
      </mc:AlternateContent>
      <p:sp>
        <p:nvSpPr>
          <p:cNvPr id="8" name="Rectangles 7"/>
          <p:cNvSpPr/>
          <p:nvPr/>
        </p:nvSpPr>
        <p:spPr>
          <a:xfrm>
            <a:off x="3380105" y="2125980"/>
            <a:ext cx="3123565" cy="608330"/>
          </a:xfrm>
          <a:prstGeom prst="rect">
            <a:avLst/>
          </a:prstGeom>
          <a:noFill/>
          <a:ln w="31750">
            <a:solidFill>
              <a:srgbClr val="99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9" name="Rectangles 8"/>
          <p:cNvSpPr/>
          <p:nvPr/>
        </p:nvSpPr>
        <p:spPr>
          <a:xfrm>
            <a:off x="7539990" y="2120265"/>
            <a:ext cx="676275" cy="608330"/>
          </a:xfrm>
          <a:prstGeom prst="rect">
            <a:avLst/>
          </a:prstGeom>
          <a:noFill/>
          <a:ln w="31750">
            <a:solidFill>
              <a:srgbClr val="99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0" name="Rectangles 9"/>
          <p:cNvSpPr/>
          <p:nvPr/>
        </p:nvSpPr>
        <p:spPr>
          <a:xfrm>
            <a:off x="926465" y="2091690"/>
            <a:ext cx="7645400" cy="3858895"/>
          </a:xfrm>
          <a:prstGeom prst="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grpSp>
        <p:nvGrpSpPr>
          <p:cNvPr id="21" name="Group 20"/>
          <p:cNvGrpSpPr/>
          <p:nvPr/>
        </p:nvGrpSpPr>
        <p:grpSpPr>
          <a:xfrm>
            <a:off x="3535045" y="5142865"/>
            <a:ext cx="5164455" cy="608330"/>
            <a:chOff x="5987" y="5780"/>
            <a:chExt cx="8956" cy="958"/>
          </a:xfrm>
        </p:grpSpPr>
        <p:sp>
          <p:nvSpPr>
            <p:cNvPr id="11" name="Rounded Rectangular Callout 10"/>
            <p:cNvSpPr/>
            <p:nvPr/>
          </p:nvSpPr>
          <p:spPr>
            <a:xfrm>
              <a:off x="5987" y="5780"/>
              <a:ext cx="8676" cy="958"/>
            </a:xfrm>
            <a:prstGeom prst="wedgeRoundRectCallout">
              <a:avLst/>
            </a:prstGeom>
            <a:solidFill>
              <a:schemeClr val="accent6">
                <a:lumMod val="20000"/>
                <a:lumOff val="80000"/>
                <a:alpha val="59000"/>
              </a:schemeClr>
            </a:solidFill>
            <a:ln w="22225">
              <a:solidFill>
                <a:schemeClr val="accent6">
                  <a:lumMod val="50000"/>
                </a:schemeClr>
              </a:solidFill>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en-US">
                <a:sym typeface="+mn-ea"/>
              </a:endParaRPr>
            </a:p>
          </p:txBody>
        </p:sp>
        <p:sp>
          <p:nvSpPr>
            <p:cNvPr id="19" name="Text Box 18"/>
            <p:cNvSpPr txBox="1"/>
            <p:nvPr/>
          </p:nvSpPr>
          <p:spPr>
            <a:xfrm>
              <a:off x="6164" y="5969"/>
              <a:ext cx="8779" cy="580"/>
            </a:xfrm>
            <a:prstGeom prst="rect">
              <a:avLst/>
            </a:prstGeom>
            <a:noFill/>
          </p:spPr>
          <p:txBody>
            <a:bodyPr wrap="square" rtlCol="0">
              <a:spAutoFit/>
            </a:bodyPr>
            <a:p>
              <a:r>
                <a:rPr lang="en-US" b="1">
                  <a:solidFill>
                    <a:srgbClr val="990000"/>
                  </a:solidFill>
                  <a:sym typeface="+mn-ea"/>
                </a:rPr>
                <a:t>Not affordable for larger models (630 refs)</a:t>
              </a:r>
              <a:endParaRPr lang="en-US" b="1">
                <a:solidFill>
                  <a:srgbClr val="990000"/>
                </a:solidFill>
              </a:endParaRPr>
            </a:p>
          </p:txBody>
        </p:sp>
      </p:grpSp>
      <p:sp>
        <p:nvSpPr>
          <p:cNvPr id="12" name="Rectangles 11"/>
          <p:cNvSpPr/>
          <p:nvPr/>
        </p:nvSpPr>
        <p:spPr>
          <a:xfrm>
            <a:off x="1652905" y="5950585"/>
            <a:ext cx="1432560" cy="498475"/>
          </a:xfrm>
          <a:prstGeom prst="rect">
            <a:avLst/>
          </a:prstGeom>
          <a:noFill/>
          <a:ln w="25400">
            <a:solidFill>
              <a:schemeClr val="accent2"/>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4" name="Slide Number Placeholder 3"/>
          <p:cNvSpPr>
            <a:spLocks noGrp="1"/>
          </p:cNvSpPr>
          <p:nvPr>
            <p:ph type="sldNum" sz="quarter" idx="12"/>
          </p:nvPr>
        </p:nvSpPr>
        <p:spPr/>
        <p:txBody>
          <a:bodyPr/>
          <a:p>
            <a:fld id="{49AE70B2-8BF9-45C0-BB95-33D1B9D3A854}" type="slidenum">
              <a:rPr lang="zh-CN" altLang="en-US" smtClean="0"/>
            </a:fld>
            <a:endParaRPr lang="zh-CN" altLang="en-US"/>
          </a:p>
        </p:txBody>
      </p:sp>
    </p:spTree>
  </p:cSld>
  <p:clrMapOvr>
    <a:masterClrMapping/>
  </p:clrMapOvr>
  <p:timing>
    <p:tnLst>
      <p:par>
        <p:cTn id="1" dur="indefinite" restart="never" nodeType="tmRoot"/>
      </p:par>
    </p:tnLst>
    <p:bldLst>
      <p:bldP spid="8" grpId="1" animBg="1"/>
      <p:bldP spid="9" grpId="1"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6" name="Picture 25" descr="Screenshot 2025-04-07 at 18.10.24"/>
          <p:cNvPicPr>
            <a:picLocks noChangeAspect="1"/>
          </p:cNvPicPr>
          <p:nvPr/>
        </p:nvPicPr>
        <p:blipFill>
          <a:blip r:embed="rId1"/>
          <a:stretch>
            <a:fillRect/>
          </a:stretch>
        </p:blipFill>
        <p:spPr>
          <a:xfrm>
            <a:off x="1053465" y="1454150"/>
            <a:ext cx="7448276" cy="5020056"/>
          </a:xfrm>
          <a:prstGeom prst="rect">
            <a:avLst/>
          </a:prstGeom>
        </p:spPr>
      </p:pic>
      <p:sp>
        <p:nvSpPr>
          <p:cNvPr id="2" name="Title 1"/>
          <p:cNvSpPr>
            <a:spLocks noGrp="1"/>
          </p:cNvSpPr>
          <p:nvPr>
            <p:ph type="title"/>
          </p:nvPr>
        </p:nvSpPr>
        <p:spPr>
          <a:xfrm>
            <a:off x="647700" y="258445"/>
            <a:ext cx="7291070" cy="1325880"/>
          </a:xfrm>
        </p:spPr>
        <p:txBody>
          <a:bodyPr>
            <a:normAutofit/>
          </a:bodyPr>
          <a:p>
            <a:r>
              <a:rPr lang="en-US" sz="3200"/>
              <a:t>Results</a:t>
            </a:r>
            <a:r>
              <a:rPr lang="en-US" sz="3600"/>
              <a:t> </a:t>
            </a:r>
            <a:r>
              <a:rPr lang="en-US" sz="2400" b="1">
                <a:sym typeface="+mn-ea"/>
              </a:rPr>
              <a:t>for s</a:t>
            </a:r>
            <a:r>
              <a:rPr lang="en-US" sz="2400" b="1">
                <a:sym typeface="+mn-ea"/>
              </a:rPr>
              <a:t>ampling without replacement</a:t>
            </a:r>
            <a:endParaRPr lang="en-US" sz="2400" b="1">
              <a:sym typeface="+mn-ea"/>
            </a:endParaRPr>
          </a:p>
        </p:txBody>
      </p:sp>
      <p:sp>
        <p:nvSpPr>
          <p:cNvPr id="20" name="Rectangles 19"/>
          <p:cNvSpPr/>
          <p:nvPr/>
        </p:nvSpPr>
        <p:spPr>
          <a:xfrm>
            <a:off x="3378835" y="3204210"/>
            <a:ext cx="716915" cy="229870"/>
          </a:xfrm>
          <a:prstGeom prst="rect">
            <a:avLst/>
          </a:prstGeom>
          <a:noFill/>
          <a:ln w="31750">
            <a:solidFill>
              <a:srgbClr val="99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pic>
        <p:nvPicPr>
          <p:cNvPr id="24" name="334E55B0-647D-440b-865C-3EC943EB4CBC-3" descr="/Users/yaotong/Library/Containers/com.kingsoft.wpsoffice.mac/Data/tmp/wpsoffice.PsLjDBwpsoffice"/>
          <p:cNvPicPr>
            <a:picLocks noChangeAspect="1"/>
          </p:cNvPicPr>
          <p:nvPr/>
        </p:nvPicPr>
        <p:blipFill>
          <a:blip r:embed="rId2"/>
          <a:stretch>
            <a:fillRect/>
          </a:stretch>
        </p:blipFill>
        <p:spPr>
          <a:xfrm>
            <a:off x="7802880" y="671830"/>
            <a:ext cx="3526790" cy="498475"/>
          </a:xfrm>
          <a:prstGeom prst="rect">
            <a:avLst/>
          </a:prstGeom>
        </p:spPr>
      </p:pic>
      <p:cxnSp>
        <p:nvCxnSpPr>
          <p:cNvPr id="25" name="Straight Arrow Connector 24"/>
          <p:cNvCxnSpPr/>
          <p:nvPr/>
        </p:nvCxnSpPr>
        <p:spPr>
          <a:xfrm flipV="1">
            <a:off x="676910" y="1457960"/>
            <a:ext cx="0" cy="4806315"/>
          </a:xfrm>
          <a:prstGeom prst="straightConnector1">
            <a:avLst/>
          </a:prstGeom>
          <a:ln w="63500">
            <a:solidFill>
              <a:schemeClr val="accent4">
                <a:lumMod val="75000"/>
              </a:schemeClr>
            </a:solidFill>
            <a:tailEnd type="triangle" w="med" len="lg"/>
          </a:ln>
        </p:spPr>
        <p:style>
          <a:lnRef idx="2">
            <a:schemeClr val="accent1"/>
          </a:lnRef>
          <a:fillRef idx="0">
            <a:srgbClr val="FFFFFF"/>
          </a:fillRef>
          <a:effectRef idx="0">
            <a:srgbClr val="FFFFFF"/>
          </a:effectRef>
          <a:fontRef idx="minor">
            <a:schemeClr val="tx1"/>
          </a:fontRef>
        </p:style>
      </p:cxnSp>
      <p:sp>
        <p:nvSpPr>
          <p:cNvPr id="29" name="Text Box 28"/>
          <p:cNvSpPr txBox="1"/>
          <p:nvPr/>
        </p:nvSpPr>
        <p:spPr>
          <a:xfrm rot="16200000">
            <a:off x="-432435" y="2536190"/>
            <a:ext cx="1805940" cy="353695"/>
          </a:xfrm>
          <a:prstGeom prst="rect">
            <a:avLst/>
          </a:prstGeom>
          <a:noFill/>
        </p:spPr>
        <p:txBody>
          <a:bodyPr wrap="square" rtlCol="0">
            <a:noAutofit/>
          </a:bodyPr>
          <a:p>
            <a:r>
              <a:rPr lang="en-US" b="1">
                <a:solidFill>
                  <a:schemeClr val="accent4">
                    <a:lumMod val="75000"/>
                  </a:schemeClr>
                </a:solidFill>
              </a:rPr>
              <a:t>More Efficient</a:t>
            </a:r>
            <a:endParaRPr lang="en-US" b="1">
              <a:solidFill>
                <a:schemeClr val="accent4">
                  <a:lumMod val="75000"/>
                </a:schemeClr>
              </a:solidFill>
            </a:endParaRPr>
          </a:p>
        </p:txBody>
      </p:sp>
      <p:sp>
        <p:nvSpPr>
          <p:cNvPr id="80" name="Rectangles 79"/>
          <p:cNvSpPr/>
          <p:nvPr/>
        </p:nvSpPr>
        <p:spPr>
          <a:xfrm>
            <a:off x="1652905" y="4900295"/>
            <a:ext cx="2442210" cy="400050"/>
          </a:xfrm>
          <a:prstGeom prst="rect">
            <a:avLst/>
          </a:prstGeom>
          <a:noFill/>
          <a:ln w="31750">
            <a:solidFill>
              <a:schemeClr val="accent2"/>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pic>
        <p:nvPicPr>
          <p:cNvPr id="81" name="Picture 80" descr="ChatGPT Image Mar 31, 2025 at 05_34_38 PM"/>
          <p:cNvPicPr>
            <a:picLocks noChangeAspect="1"/>
          </p:cNvPicPr>
          <p:nvPr/>
        </p:nvPicPr>
        <p:blipFill>
          <a:blip r:embed="rId3"/>
          <a:srcRect b="27694"/>
          <a:stretch>
            <a:fillRect/>
          </a:stretch>
        </p:blipFill>
        <p:spPr>
          <a:xfrm>
            <a:off x="8314690" y="4076700"/>
            <a:ext cx="4170045" cy="2011045"/>
          </a:xfrm>
          <a:prstGeom prst="rect">
            <a:avLst/>
          </a:prstGeom>
        </p:spPr>
      </p:pic>
      <mc:AlternateContent xmlns:mc="http://schemas.openxmlformats.org/markup-compatibility/2006">
        <mc:Choice xmlns:a14="http://schemas.microsoft.com/office/drawing/2010/main" Requires="a14">
          <p:sp>
            <p:nvSpPr>
              <p:cNvPr id="82" name="Text Box 81"/>
              <p:cNvSpPr txBox="1"/>
              <p:nvPr/>
            </p:nvSpPr>
            <p:spPr>
              <a:xfrm>
                <a:off x="8699500" y="6087745"/>
                <a:ext cx="818515" cy="229870"/>
              </a:xfrm>
              <a:prstGeom prst="rect">
                <a:avLst/>
              </a:prstGeom>
              <a:noFill/>
            </p:spPr>
            <p:txBody>
              <a:bodyPr wrap="square" rtlCol="0">
                <a:spAutoFit/>
              </a:bodyPr>
              <a:p>
                <a14:m>
                  <m:oMathPara xmlns:m="http://schemas.openxmlformats.org/officeDocument/2006/math">
                    <m:oMathParaPr>
                      <m:jc m:val="centerGroup"/>
                    </m:oMathParaPr>
                    <m:oMath xmlns:m="http://schemas.openxmlformats.org/officeDocument/2006/math">
                      <m:r>
                        <a:rPr lang="en-US" sz="900" i="1">
                          <a:latin typeface="DejaVu Math TeX Gyre" panose="02000503000000000000" charset="0"/>
                          <a:cs typeface="DejaVu Math TeX Gyre" panose="02000503000000000000" charset="0"/>
                        </a:rPr>
                        <m:t>𝑝</m:t>
                      </m:r>
                      <m:r>
                        <a:rPr lang="en-US" sz="900" i="1">
                          <a:latin typeface="DejaVu Math TeX Gyre" panose="02000503000000000000" charset="0"/>
                          <a:cs typeface="DejaVu Math TeX Gyre" panose="02000503000000000000" charset="0"/>
                        </a:rPr>
                        <m:t>=</m:t>
                      </m:r>
                      <m:r>
                        <a:rPr lang="en-US" sz="900" i="1">
                          <a:latin typeface="DejaVu Math TeX Gyre" panose="02000503000000000000" charset="0"/>
                          <a:cs typeface="DejaVu Math TeX Gyre" panose="02000503000000000000" charset="0"/>
                        </a:rPr>
                        <m:t>0</m:t>
                      </m:r>
                      <m:r>
                        <a:rPr lang="en-US" sz="900" i="1">
                          <a:latin typeface="DejaVu Math TeX Gyre" panose="02000503000000000000" charset="0"/>
                          <a:cs typeface="DejaVu Math TeX Gyre" panose="02000503000000000000" charset="0"/>
                        </a:rPr>
                        <m:t>.</m:t>
                      </m:r>
                      <m:r>
                        <a:rPr lang="en-US" sz="900" i="1">
                          <a:latin typeface="DejaVu Math TeX Gyre" panose="02000503000000000000" charset="0"/>
                          <a:ea typeface="宋体" charset="0"/>
                          <a:cs typeface="DejaVu Math TeX Gyre" panose="02000503000000000000" charset="0"/>
                        </a:rPr>
                        <m:t>0</m:t>
                      </m:r>
                    </m:oMath>
                  </m:oMathPara>
                </a14:m>
                <a:endParaRPr lang="en-US" sz="900" i="1">
                  <a:latin typeface="DejaVu Math TeX Gyre" panose="02000503000000000000" charset="0"/>
                  <a:ea typeface="宋体" charset="0"/>
                  <a:cs typeface="DejaVu Math TeX Gyre" panose="02000503000000000000" charset="0"/>
                </a:endParaRPr>
              </a:p>
            </p:txBody>
          </p:sp>
        </mc:Choice>
        <mc:Fallback>
          <p:sp>
            <p:nvSpPr>
              <p:cNvPr id="82" name="Text Box 81"/>
              <p:cNvSpPr txBox="1">
                <a:spLocks noRot="1" noChangeAspect="1" noMove="1" noResize="1" noEditPoints="1" noAdjustHandles="1" noChangeArrowheads="1" noChangeShapeType="1" noTextEdit="1"/>
              </p:cNvSpPr>
              <p:nvPr/>
            </p:nvSpPr>
            <p:spPr>
              <a:xfrm>
                <a:off x="8699500" y="6087745"/>
                <a:ext cx="818515" cy="229870"/>
              </a:xfrm>
              <a:prstGeom prst="rect">
                <a:avLst/>
              </a:prstGeom>
              <a:blipFill rotWithShape="1">
                <a:blip r:embed="rId4"/>
                <a:stretch>
                  <a:fillRect/>
                </a:stretch>
              </a:blipFill>
            </p:spPr>
            <p:txBody>
              <a:bodyPr/>
              <a:lstStyle/>
              <a:p>
                <a:r>
                  <a:rPr lang="en-US" altLang="en-US">
                    <a:noFill/>
                  </a:rPr>
                  <a:t> </a:t>
                </a:r>
              </a:p>
            </p:txBody>
          </p:sp>
        </mc:Fallback>
      </mc:AlternateContent>
      <mc:AlternateContent xmlns:mc="http://schemas.openxmlformats.org/markup-compatibility/2006">
        <mc:Choice xmlns:a14="http://schemas.microsoft.com/office/drawing/2010/main" Requires="a14">
          <p:sp>
            <p:nvSpPr>
              <p:cNvPr id="83" name="Text Box 82"/>
              <p:cNvSpPr txBox="1"/>
              <p:nvPr/>
            </p:nvSpPr>
            <p:spPr>
              <a:xfrm>
                <a:off x="9222105" y="6087745"/>
                <a:ext cx="972820" cy="229870"/>
              </a:xfrm>
              <a:prstGeom prst="rect">
                <a:avLst/>
              </a:prstGeom>
              <a:noFill/>
            </p:spPr>
            <p:txBody>
              <a:bodyPr wrap="square" rtlCol="0">
                <a:spAutoFit/>
              </a:bodyPr>
              <a:p>
                <a14:m>
                  <m:oMathPara xmlns:m="http://schemas.openxmlformats.org/officeDocument/2006/math">
                    <m:oMathParaPr>
                      <m:jc m:val="centerGroup"/>
                    </m:oMathParaPr>
                    <m:oMath xmlns:m="http://schemas.openxmlformats.org/officeDocument/2006/math">
                      <m:r>
                        <a:rPr lang="en-US" sz="900" i="1">
                          <a:latin typeface="DejaVu Math TeX Gyre" panose="02000503000000000000" charset="0"/>
                          <a:cs typeface="DejaVu Math TeX Gyre" panose="02000503000000000000" charset="0"/>
                        </a:rPr>
                        <m:t>𝑝</m:t>
                      </m:r>
                      <m:r>
                        <a:rPr lang="en-US" sz="900" i="1">
                          <a:latin typeface="DejaVu Math TeX Gyre" panose="02000503000000000000" charset="0"/>
                          <a:cs typeface="DejaVu Math TeX Gyre" panose="02000503000000000000" charset="0"/>
                        </a:rPr>
                        <m:t>=</m:t>
                      </m:r>
                      <m:r>
                        <a:rPr lang="en-US" sz="900" i="1">
                          <a:latin typeface="DejaVu Math TeX Gyre" panose="02000503000000000000" charset="0"/>
                          <a:cs typeface="DejaVu Math TeX Gyre" panose="02000503000000000000" charset="0"/>
                        </a:rPr>
                        <m:t>0</m:t>
                      </m:r>
                      <m:r>
                        <a:rPr lang="en-US" sz="900" i="1">
                          <a:latin typeface="DejaVu Math TeX Gyre" panose="02000503000000000000" charset="0"/>
                          <a:cs typeface="DejaVu Math TeX Gyre" panose="02000503000000000000" charset="0"/>
                        </a:rPr>
                        <m:t>.</m:t>
                      </m:r>
                      <m:r>
                        <a:rPr lang="en-US" sz="900" i="1">
                          <a:latin typeface="DejaVu Math TeX Gyre" panose="02000503000000000000" charset="0"/>
                          <a:cs typeface="DejaVu Math TeX Gyre" panose="02000503000000000000" charset="0"/>
                        </a:rPr>
                        <m:t>25</m:t>
                      </m:r>
                    </m:oMath>
                  </m:oMathPara>
                </a14:m>
                <a:endParaRPr lang="en-US" sz="900" i="1">
                  <a:latin typeface="DejaVu Math TeX Gyre" panose="02000503000000000000" charset="0"/>
                  <a:ea typeface="宋体" charset="0"/>
                  <a:cs typeface="DejaVu Math TeX Gyre" panose="02000503000000000000" charset="0"/>
                </a:endParaRPr>
              </a:p>
            </p:txBody>
          </p:sp>
        </mc:Choice>
        <mc:Fallback>
          <p:sp>
            <p:nvSpPr>
              <p:cNvPr id="83" name="Text Box 82"/>
              <p:cNvSpPr txBox="1">
                <a:spLocks noRot="1" noChangeAspect="1" noMove="1" noResize="1" noEditPoints="1" noAdjustHandles="1" noChangeArrowheads="1" noChangeShapeType="1" noTextEdit="1"/>
              </p:cNvSpPr>
              <p:nvPr/>
            </p:nvSpPr>
            <p:spPr>
              <a:xfrm>
                <a:off x="9222105" y="6087745"/>
                <a:ext cx="972820" cy="229870"/>
              </a:xfrm>
              <a:prstGeom prst="rect">
                <a:avLst/>
              </a:prstGeom>
              <a:blipFill rotWithShape="1">
                <a:blip r:embed="rId5"/>
                <a:stretch>
                  <a:fillRect/>
                </a:stretch>
              </a:blipFill>
            </p:spPr>
            <p:txBody>
              <a:bodyPr/>
              <a:lstStyle/>
              <a:p>
                <a:r>
                  <a:rPr lang="en-US" altLang="en-US">
                    <a:noFill/>
                  </a:rPr>
                  <a:t> </a:t>
                </a:r>
              </a:p>
            </p:txBody>
          </p:sp>
        </mc:Fallback>
      </mc:AlternateContent>
      <mc:AlternateContent xmlns:mc="http://schemas.openxmlformats.org/markup-compatibility/2006">
        <mc:Choice xmlns:a14="http://schemas.microsoft.com/office/drawing/2010/main" Requires="a14">
          <p:sp>
            <p:nvSpPr>
              <p:cNvPr id="84" name="Text Box 83"/>
              <p:cNvSpPr txBox="1"/>
              <p:nvPr/>
            </p:nvSpPr>
            <p:spPr>
              <a:xfrm>
                <a:off x="9805035" y="6087745"/>
                <a:ext cx="972820" cy="229870"/>
              </a:xfrm>
              <a:prstGeom prst="rect">
                <a:avLst/>
              </a:prstGeom>
              <a:noFill/>
            </p:spPr>
            <p:txBody>
              <a:bodyPr wrap="square" rtlCol="0">
                <a:spAutoFit/>
              </a:bodyPr>
              <a:p>
                <a14:m>
                  <m:oMathPara xmlns:m="http://schemas.openxmlformats.org/officeDocument/2006/math">
                    <m:oMathParaPr>
                      <m:jc m:val="centerGroup"/>
                    </m:oMathParaPr>
                    <m:oMath xmlns:m="http://schemas.openxmlformats.org/officeDocument/2006/math">
                      <m:r>
                        <a:rPr lang="en-US" sz="900" i="1">
                          <a:latin typeface="DejaVu Math TeX Gyre" panose="02000503000000000000" charset="0"/>
                          <a:cs typeface="DejaVu Math TeX Gyre" panose="02000503000000000000" charset="0"/>
                        </a:rPr>
                        <m:t>𝑝</m:t>
                      </m:r>
                      <m:r>
                        <a:rPr lang="en-US" sz="900" i="1">
                          <a:latin typeface="DejaVu Math TeX Gyre" panose="02000503000000000000" charset="0"/>
                          <a:cs typeface="DejaVu Math TeX Gyre" panose="02000503000000000000" charset="0"/>
                        </a:rPr>
                        <m:t>=</m:t>
                      </m:r>
                      <m:r>
                        <a:rPr lang="en-US" sz="900" i="1">
                          <a:latin typeface="DejaVu Math TeX Gyre" panose="02000503000000000000" charset="0"/>
                          <a:cs typeface="DejaVu Math TeX Gyre" panose="02000503000000000000" charset="0"/>
                        </a:rPr>
                        <m:t>0</m:t>
                      </m:r>
                      <m:r>
                        <a:rPr lang="en-US" sz="900" i="1">
                          <a:latin typeface="DejaVu Math TeX Gyre" panose="02000503000000000000" charset="0"/>
                          <a:cs typeface="DejaVu Math TeX Gyre" panose="02000503000000000000" charset="0"/>
                        </a:rPr>
                        <m:t>.</m:t>
                      </m:r>
                      <m:r>
                        <a:rPr lang="en-US" sz="900" i="1">
                          <a:latin typeface="DejaVu Math TeX Gyre" panose="02000503000000000000" charset="0"/>
                          <a:cs typeface="DejaVu Math TeX Gyre" panose="02000503000000000000" charset="0"/>
                        </a:rPr>
                        <m:t>5</m:t>
                      </m:r>
                    </m:oMath>
                  </m:oMathPara>
                </a14:m>
                <a:endParaRPr lang="en-US" sz="900" i="1">
                  <a:latin typeface="DejaVu Math TeX Gyre" panose="02000503000000000000" charset="0"/>
                  <a:ea typeface="宋体" charset="0"/>
                  <a:cs typeface="DejaVu Math TeX Gyre" panose="02000503000000000000" charset="0"/>
                </a:endParaRPr>
              </a:p>
            </p:txBody>
          </p:sp>
        </mc:Choice>
        <mc:Fallback>
          <p:sp>
            <p:nvSpPr>
              <p:cNvPr id="84" name="Text Box 83"/>
              <p:cNvSpPr txBox="1">
                <a:spLocks noRot="1" noChangeAspect="1" noMove="1" noResize="1" noEditPoints="1" noAdjustHandles="1" noChangeArrowheads="1" noChangeShapeType="1" noTextEdit="1"/>
              </p:cNvSpPr>
              <p:nvPr/>
            </p:nvSpPr>
            <p:spPr>
              <a:xfrm>
                <a:off x="9805035" y="6087745"/>
                <a:ext cx="972820" cy="229870"/>
              </a:xfrm>
              <a:prstGeom prst="rect">
                <a:avLst/>
              </a:prstGeom>
              <a:blipFill rotWithShape="1">
                <a:blip r:embed="rId6"/>
                <a:stretch>
                  <a:fillRect/>
                </a:stretch>
              </a:blipFill>
            </p:spPr>
            <p:txBody>
              <a:bodyPr/>
              <a:lstStyle/>
              <a:p>
                <a:r>
                  <a:rPr lang="en-US" altLang="en-US">
                    <a:noFill/>
                  </a:rPr>
                  <a:t> </a:t>
                </a:r>
              </a:p>
            </p:txBody>
          </p:sp>
        </mc:Fallback>
      </mc:AlternateContent>
      <mc:AlternateContent xmlns:mc="http://schemas.openxmlformats.org/markup-compatibility/2006">
        <mc:Choice xmlns:a14="http://schemas.microsoft.com/office/drawing/2010/main" Requires="a14">
          <p:sp>
            <p:nvSpPr>
              <p:cNvPr id="85" name="Text Box 84"/>
              <p:cNvSpPr txBox="1"/>
              <p:nvPr/>
            </p:nvSpPr>
            <p:spPr>
              <a:xfrm>
                <a:off x="10356850" y="6087745"/>
                <a:ext cx="972820" cy="229870"/>
              </a:xfrm>
              <a:prstGeom prst="rect">
                <a:avLst/>
              </a:prstGeom>
              <a:noFill/>
            </p:spPr>
            <p:txBody>
              <a:bodyPr wrap="square" rtlCol="0">
                <a:spAutoFit/>
              </a:bodyPr>
              <a:p>
                <a14:m>
                  <m:oMathPara xmlns:m="http://schemas.openxmlformats.org/officeDocument/2006/math">
                    <m:oMathParaPr>
                      <m:jc m:val="centerGroup"/>
                    </m:oMathParaPr>
                    <m:oMath xmlns:m="http://schemas.openxmlformats.org/officeDocument/2006/math">
                      <m:r>
                        <a:rPr lang="en-US" sz="900" i="1">
                          <a:latin typeface="DejaVu Math TeX Gyre" panose="02000503000000000000" charset="0"/>
                          <a:cs typeface="DejaVu Math TeX Gyre" panose="02000503000000000000" charset="0"/>
                        </a:rPr>
                        <m:t>𝑝</m:t>
                      </m:r>
                      <m:r>
                        <a:rPr lang="en-US" sz="900" i="1">
                          <a:latin typeface="DejaVu Math TeX Gyre" panose="02000503000000000000" charset="0"/>
                          <a:cs typeface="DejaVu Math TeX Gyre" panose="02000503000000000000" charset="0"/>
                        </a:rPr>
                        <m:t>=</m:t>
                      </m:r>
                      <m:r>
                        <a:rPr lang="en-US" sz="900" i="1">
                          <a:latin typeface="DejaVu Math TeX Gyre" panose="02000503000000000000" charset="0"/>
                          <a:cs typeface="DejaVu Math TeX Gyre" panose="02000503000000000000" charset="0"/>
                        </a:rPr>
                        <m:t>0</m:t>
                      </m:r>
                      <m:r>
                        <a:rPr lang="en-US" sz="900" i="1">
                          <a:latin typeface="DejaVu Math TeX Gyre" panose="02000503000000000000" charset="0"/>
                          <a:cs typeface="DejaVu Math TeX Gyre" panose="02000503000000000000" charset="0"/>
                        </a:rPr>
                        <m:t>.</m:t>
                      </m:r>
                      <m:r>
                        <a:rPr lang="en-US" sz="900" i="1">
                          <a:latin typeface="DejaVu Math TeX Gyre" panose="02000503000000000000" charset="0"/>
                          <a:cs typeface="DejaVu Math TeX Gyre" panose="02000503000000000000" charset="0"/>
                        </a:rPr>
                        <m:t>7</m:t>
                      </m:r>
                      <m:r>
                        <a:rPr lang="en-US" sz="900" i="1">
                          <a:latin typeface="DejaVu Math TeX Gyre" panose="02000503000000000000" charset="0"/>
                          <a:cs typeface="DejaVu Math TeX Gyre" panose="02000503000000000000" charset="0"/>
                        </a:rPr>
                        <m:t>5</m:t>
                      </m:r>
                    </m:oMath>
                  </m:oMathPara>
                </a14:m>
                <a:endParaRPr lang="en-US" sz="900" i="1">
                  <a:latin typeface="DejaVu Math TeX Gyre" panose="02000503000000000000" charset="0"/>
                  <a:ea typeface="宋体" charset="0"/>
                  <a:cs typeface="DejaVu Math TeX Gyre" panose="02000503000000000000" charset="0"/>
                </a:endParaRPr>
              </a:p>
            </p:txBody>
          </p:sp>
        </mc:Choice>
        <mc:Fallback>
          <p:sp>
            <p:nvSpPr>
              <p:cNvPr id="85" name="Text Box 84"/>
              <p:cNvSpPr txBox="1">
                <a:spLocks noRot="1" noChangeAspect="1" noMove="1" noResize="1" noEditPoints="1" noAdjustHandles="1" noChangeArrowheads="1" noChangeShapeType="1" noTextEdit="1"/>
              </p:cNvSpPr>
              <p:nvPr/>
            </p:nvSpPr>
            <p:spPr>
              <a:xfrm>
                <a:off x="10356850" y="6087745"/>
                <a:ext cx="972820" cy="229870"/>
              </a:xfrm>
              <a:prstGeom prst="rect">
                <a:avLst/>
              </a:prstGeom>
              <a:blipFill rotWithShape="1">
                <a:blip r:embed="rId7"/>
                <a:stretch>
                  <a:fillRect/>
                </a:stretch>
              </a:blipFill>
            </p:spPr>
            <p:txBody>
              <a:bodyPr/>
              <a:lstStyle/>
              <a:p>
                <a:r>
                  <a:rPr lang="en-US" altLang="en-US">
                    <a:noFill/>
                  </a:rPr>
                  <a:t> </a:t>
                </a:r>
              </a:p>
            </p:txBody>
          </p:sp>
        </mc:Fallback>
      </mc:AlternateContent>
      <mc:AlternateContent xmlns:mc="http://schemas.openxmlformats.org/markup-compatibility/2006">
        <mc:Choice xmlns:a14="http://schemas.microsoft.com/office/drawing/2010/main" Requires="a14">
          <p:sp>
            <p:nvSpPr>
              <p:cNvPr id="86" name="Text Box 85"/>
              <p:cNvSpPr txBox="1"/>
              <p:nvPr/>
            </p:nvSpPr>
            <p:spPr>
              <a:xfrm>
                <a:off x="10911840" y="6087745"/>
                <a:ext cx="972820" cy="229870"/>
              </a:xfrm>
              <a:prstGeom prst="rect">
                <a:avLst/>
              </a:prstGeom>
              <a:noFill/>
            </p:spPr>
            <p:txBody>
              <a:bodyPr wrap="square" rtlCol="0">
                <a:spAutoFit/>
              </a:bodyPr>
              <a:p>
                <a14:m>
                  <m:oMathPara xmlns:m="http://schemas.openxmlformats.org/officeDocument/2006/math">
                    <m:oMathParaPr>
                      <m:jc m:val="centerGroup"/>
                    </m:oMathParaPr>
                    <m:oMath xmlns:m="http://schemas.openxmlformats.org/officeDocument/2006/math">
                      <m:r>
                        <a:rPr lang="en-US" sz="900" i="1">
                          <a:latin typeface="DejaVu Math TeX Gyre" panose="02000503000000000000" charset="0"/>
                          <a:cs typeface="DejaVu Math TeX Gyre" panose="02000503000000000000" charset="0"/>
                        </a:rPr>
                        <m:t>𝑝</m:t>
                      </m:r>
                      <m:r>
                        <a:rPr lang="en-US" sz="900" i="1">
                          <a:latin typeface="DejaVu Math TeX Gyre" panose="02000503000000000000" charset="0"/>
                          <a:cs typeface="DejaVu Math TeX Gyre" panose="02000503000000000000" charset="0"/>
                        </a:rPr>
                        <m:t>=</m:t>
                      </m:r>
                      <m:r>
                        <a:rPr lang="en-US" sz="900" i="1">
                          <a:latin typeface="DejaVu Math TeX Gyre" panose="02000503000000000000" charset="0"/>
                          <a:cs typeface="DejaVu Math TeX Gyre" panose="02000503000000000000" charset="0"/>
                        </a:rPr>
                        <m:t>1</m:t>
                      </m:r>
                      <m:r>
                        <a:rPr lang="en-US" sz="900" i="1">
                          <a:latin typeface="DejaVu Math TeX Gyre" panose="02000503000000000000" charset="0"/>
                          <a:cs typeface="DejaVu Math TeX Gyre" panose="02000503000000000000" charset="0"/>
                        </a:rPr>
                        <m:t>.</m:t>
                      </m:r>
                      <m:r>
                        <a:rPr lang="en-US" sz="900" i="1">
                          <a:latin typeface="DejaVu Math TeX Gyre" panose="02000503000000000000" charset="0"/>
                          <a:cs typeface="DejaVu Math TeX Gyre" panose="02000503000000000000" charset="0"/>
                        </a:rPr>
                        <m:t>0</m:t>
                      </m:r>
                    </m:oMath>
                  </m:oMathPara>
                </a14:m>
                <a:endParaRPr lang="en-US" sz="900" i="1">
                  <a:latin typeface="DejaVu Math TeX Gyre" panose="02000503000000000000" charset="0"/>
                  <a:ea typeface="宋体" charset="0"/>
                  <a:cs typeface="DejaVu Math TeX Gyre" panose="02000503000000000000" charset="0"/>
                </a:endParaRPr>
              </a:p>
            </p:txBody>
          </p:sp>
        </mc:Choice>
        <mc:Fallback>
          <p:sp>
            <p:nvSpPr>
              <p:cNvPr id="86" name="Text Box 85"/>
              <p:cNvSpPr txBox="1">
                <a:spLocks noRot="1" noChangeAspect="1" noMove="1" noResize="1" noEditPoints="1" noAdjustHandles="1" noChangeArrowheads="1" noChangeShapeType="1" noTextEdit="1"/>
              </p:cNvSpPr>
              <p:nvPr/>
            </p:nvSpPr>
            <p:spPr>
              <a:xfrm>
                <a:off x="10911840" y="6087745"/>
                <a:ext cx="972820" cy="229870"/>
              </a:xfrm>
              <a:prstGeom prst="rect">
                <a:avLst/>
              </a:prstGeom>
              <a:blipFill rotWithShape="1">
                <a:blip r:embed="rId8"/>
                <a:stretch>
                  <a:fillRect/>
                </a:stretch>
              </a:blipFill>
            </p:spPr>
            <p:txBody>
              <a:bodyPr/>
              <a:lstStyle/>
              <a:p>
                <a:r>
                  <a:rPr lang="en-US" altLang="en-US">
                    <a:noFill/>
                  </a:rPr>
                  <a:t> </a:t>
                </a:r>
              </a:p>
            </p:txBody>
          </p:sp>
        </mc:Fallback>
      </mc:AlternateContent>
      <p:sp>
        <p:nvSpPr>
          <p:cNvPr id="9" name="Rectangles 8"/>
          <p:cNvSpPr/>
          <p:nvPr/>
        </p:nvSpPr>
        <p:spPr>
          <a:xfrm>
            <a:off x="7539990" y="2120265"/>
            <a:ext cx="676275" cy="608330"/>
          </a:xfrm>
          <a:prstGeom prst="rect">
            <a:avLst/>
          </a:prstGeom>
          <a:noFill/>
          <a:ln w="31750">
            <a:solidFill>
              <a:srgbClr val="99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2" name="Rectangles 11"/>
          <p:cNvSpPr/>
          <p:nvPr/>
        </p:nvSpPr>
        <p:spPr>
          <a:xfrm>
            <a:off x="1652905" y="5950585"/>
            <a:ext cx="2442210" cy="498475"/>
          </a:xfrm>
          <a:prstGeom prst="rect">
            <a:avLst/>
          </a:prstGeom>
          <a:noFill/>
          <a:ln w="31750">
            <a:solidFill>
              <a:schemeClr val="accent2"/>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3" name="Rectangles 12"/>
          <p:cNvSpPr/>
          <p:nvPr/>
        </p:nvSpPr>
        <p:spPr>
          <a:xfrm>
            <a:off x="4128135" y="2091690"/>
            <a:ext cx="4476115" cy="3858895"/>
          </a:xfrm>
          <a:prstGeom prst="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4" name="Rectangles 13"/>
          <p:cNvSpPr/>
          <p:nvPr/>
        </p:nvSpPr>
        <p:spPr>
          <a:xfrm>
            <a:off x="3378200" y="3906520"/>
            <a:ext cx="716915" cy="229870"/>
          </a:xfrm>
          <a:prstGeom prst="rect">
            <a:avLst/>
          </a:prstGeom>
          <a:noFill/>
          <a:ln w="31750">
            <a:solidFill>
              <a:srgbClr val="99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5" name="Rectangles 14"/>
          <p:cNvSpPr/>
          <p:nvPr/>
        </p:nvSpPr>
        <p:spPr>
          <a:xfrm>
            <a:off x="3378200" y="4608830"/>
            <a:ext cx="716915" cy="229870"/>
          </a:xfrm>
          <a:prstGeom prst="rect">
            <a:avLst/>
          </a:prstGeom>
          <a:noFill/>
          <a:ln w="31750">
            <a:solidFill>
              <a:srgbClr val="99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6" name="Rectangles 15"/>
          <p:cNvSpPr/>
          <p:nvPr/>
        </p:nvSpPr>
        <p:spPr>
          <a:xfrm>
            <a:off x="3378200" y="5688330"/>
            <a:ext cx="716915" cy="229870"/>
          </a:xfrm>
          <a:prstGeom prst="rect">
            <a:avLst/>
          </a:prstGeom>
          <a:noFill/>
          <a:ln w="31750">
            <a:solidFill>
              <a:srgbClr val="99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7" name="Rectangles 16"/>
          <p:cNvSpPr/>
          <p:nvPr/>
        </p:nvSpPr>
        <p:spPr>
          <a:xfrm>
            <a:off x="3378200" y="6165215"/>
            <a:ext cx="716915" cy="229870"/>
          </a:xfrm>
          <a:prstGeom prst="rect">
            <a:avLst/>
          </a:prstGeom>
          <a:noFill/>
          <a:ln w="31750">
            <a:solidFill>
              <a:srgbClr val="99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grpSp>
        <p:nvGrpSpPr>
          <p:cNvPr id="21" name="Group 20"/>
          <p:cNvGrpSpPr/>
          <p:nvPr/>
        </p:nvGrpSpPr>
        <p:grpSpPr>
          <a:xfrm rot="16200000">
            <a:off x="6268460" y="914718"/>
            <a:ext cx="1401986" cy="4260871"/>
            <a:chOff x="6827" y="4733"/>
            <a:chExt cx="6997" cy="1195"/>
          </a:xfrm>
        </p:grpSpPr>
        <p:sp>
          <p:nvSpPr>
            <p:cNvPr id="22" name="Rounded Rectangular Callout 21"/>
            <p:cNvSpPr/>
            <p:nvPr/>
          </p:nvSpPr>
          <p:spPr>
            <a:xfrm flipV="1">
              <a:off x="6827" y="4733"/>
              <a:ext cx="6997" cy="1195"/>
            </a:xfrm>
            <a:prstGeom prst="wedgeRoundRectCallout">
              <a:avLst/>
            </a:prstGeom>
            <a:solidFill>
              <a:schemeClr val="accent6">
                <a:lumMod val="20000"/>
                <a:lumOff val="80000"/>
                <a:alpha val="59000"/>
              </a:schemeClr>
            </a:solidFill>
            <a:ln w="22225">
              <a:solidFill>
                <a:schemeClr val="accent6">
                  <a:lumMod val="50000"/>
                </a:schemeClr>
              </a:solidFill>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en-US">
                <a:sym typeface="+mn-ea"/>
              </a:endParaRPr>
            </a:p>
          </p:txBody>
        </p:sp>
        <p:sp>
          <p:nvSpPr>
            <p:cNvPr id="23" name="Text Box 22"/>
            <p:cNvSpPr txBox="1"/>
            <p:nvPr/>
          </p:nvSpPr>
          <p:spPr>
            <a:xfrm rot="5400000">
              <a:off x="10031" y="3182"/>
              <a:ext cx="1045" cy="4320"/>
            </a:xfrm>
            <a:prstGeom prst="rect">
              <a:avLst/>
            </a:prstGeom>
            <a:noFill/>
          </p:spPr>
          <p:txBody>
            <a:bodyPr wrap="square" rtlCol="0">
              <a:spAutoFit/>
            </a:bodyPr>
            <a:p>
              <a:pPr>
                <a:lnSpc>
                  <a:spcPct val="140000"/>
                </a:lnSpc>
              </a:pPr>
              <a:r>
                <a:rPr lang="en-US" b="1">
                  <a:solidFill>
                    <a:srgbClr val="990000"/>
                  </a:solidFill>
                </a:rPr>
                <a:t>Comparable performance with 80x to 300x less compute</a:t>
              </a:r>
              <a:endParaRPr lang="en-US" b="1">
                <a:solidFill>
                  <a:srgbClr val="990000"/>
                </a:solidFill>
              </a:endParaRPr>
            </a:p>
          </p:txBody>
        </p:sp>
      </p:grpSp>
      <p:sp>
        <p:nvSpPr>
          <p:cNvPr id="4" name="Slide Number Placeholder 3"/>
          <p:cNvSpPr>
            <a:spLocks noGrp="1"/>
          </p:cNvSpPr>
          <p:nvPr>
            <p:ph type="sldNum" sz="quarter" idx="12"/>
          </p:nvPr>
        </p:nvSpPr>
        <p:spPr/>
        <p:txBody>
          <a:bodyPr/>
          <a:p>
            <a:fld id="{49AE70B2-8BF9-45C0-BB95-33D1B9D3A854}" type="slidenum">
              <a:rPr lang="zh-CN" altLang="en-US" smtClean="0"/>
            </a:fld>
            <a:endParaRPr lang="zh-CN" altLang="en-US"/>
          </a:p>
        </p:txBody>
      </p:sp>
    </p:spTree>
  </p:cSld>
  <p:clrMapOvr>
    <a:masterClrMapping/>
  </p:clrMapOvr>
  <p:timing>
    <p:tnLst>
      <p:par>
        <p:cTn id="1" dur="indefinite" restart="never" nodeType="tmRoot"/>
      </p:par>
    </p:tnLst>
    <p:bldLst>
      <p:bldP spid="20" grpId="0" bldLvl="0" animBg="1"/>
      <p:bldP spid="20" grpId="1"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2" name="Picture 21" descr="Screenshot 2025-04-07 at 18.10.24"/>
          <p:cNvPicPr>
            <a:picLocks noChangeAspect="1"/>
          </p:cNvPicPr>
          <p:nvPr/>
        </p:nvPicPr>
        <p:blipFill>
          <a:blip r:embed="rId1"/>
          <a:stretch>
            <a:fillRect/>
          </a:stretch>
        </p:blipFill>
        <p:spPr>
          <a:xfrm>
            <a:off x="1053465" y="1454150"/>
            <a:ext cx="7448276" cy="5020056"/>
          </a:xfrm>
          <a:prstGeom prst="rect">
            <a:avLst/>
          </a:prstGeom>
        </p:spPr>
      </p:pic>
      <p:sp>
        <p:nvSpPr>
          <p:cNvPr id="2" name="Title 1"/>
          <p:cNvSpPr>
            <a:spLocks noGrp="1"/>
          </p:cNvSpPr>
          <p:nvPr>
            <p:ph type="title"/>
          </p:nvPr>
        </p:nvSpPr>
        <p:spPr>
          <a:xfrm>
            <a:off x="647700" y="258445"/>
            <a:ext cx="7291070" cy="1325880"/>
          </a:xfrm>
        </p:spPr>
        <p:txBody>
          <a:bodyPr>
            <a:normAutofit/>
          </a:bodyPr>
          <a:p>
            <a:r>
              <a:rPr lang="en-US" sz="3200"/>
              <a:t>Results</a:t>
            </a:r>
            <a:r>
              <a:rPr lang="en-US" sz="3600"/>
              <a:t> </a:t>
            </a:r>
            <a:r>
              <a:rPr lang="en-US" sz="2400" b="1">
                <a:sym typeface="+mn-ea"/>
              </a:rPr>
              <a:t>for s</a:t>
            </a:r>
            <a:r>
              <a:rPr lang="en-US" sz="2400" b="1">
                <a:sym typeface="+mn-ea"/>
              </a:rPr>
              <a:t>ampling without replacement</a:t>
            </a:r>
            <a:endParaRPr lang="en-US" sz="2400" b="1">
              <a:sym typeface="+mn-ea"/>
            </a:endParaRPr>
          </a:p>
        </p:txBody>
      </p:sp>
      <p:sp>
        <p:nvSpPr>
          <p:cNvPr id="20" name="Rectangles 19"/>
          <p:cNvSpPr/>
          <p:nvPr/>
        </p:nvSpPr>
        <p:spPr>
          <a:xfrm>
            <a:off x="3378835" y="2811145"/>
            <a:ext cx="716915" cy="2089150"/>
          </a:xfrm>
          <a:prstGeom prst="rect">
            <a:avLst/>
          </a:prstGeom>
          <a:noFill/>
          <a:ln w="31750">
            <a:solidFill>
              <a:srgbClr val="99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pic>
        <p:nvPicPr>
          <p:cNvPr id="24" name="334E55B0-647D-440b-865C-3EC943EB4CBC-3" descr="/Users/yaotong/Library/Containers/com.kingsoft.wpsoffice.mac/Data/tmp/wpsoffice.PsLjDBwpsoffice"/>
          <p:cNvPicPr>
            <a:picLocks noChangeAspect="1"/>
          </p:cNvPicPr>
          <p:nvPr/>
        </p:nvPicPr>
        <p:blipFill>
          <a:blip r:embed="rId2"/>
          <a:stretch>
            <a:fillRect/>
          </a:stretch>
        </p:blipFill>
        <p:spPr>
          <a:xfrm>
            <a:off x="7802880" y="671830"/>
            <a:ext cx="3526790" cy="498475"/>
          </a:xfrm>
          <a:prstGeom prst="rect">
            <a:avLst/>
          </a:prstGeom>
        </p:spPr>
      </p:pic>
      <p:cxnSp>
        <p:nvCxnSpPr>
          <p:cNvPr id="25" name="Straight Arrow Connector 24"/>
          <p:cNvCxnSpPr/>
          <p:nvPr/>
        </p:nvCxnSpPr>
        <p:spPr>
          <a:xfrm flipV="1">
            <a:off x="676910" y="1457960"/>
            <a:ext cx="0" cy="4806315"/>
          </a:xfrm>
          <a:prstGeom prst="straightConnector1">
            <a:avLst/>
          </a:prstGeom>
          <a:ln w="63500">
            <a:solidFill>
              <a:schemeClr val="accent4">
                <a:lumMod val="75000"/>
              </a:schemeClr>
            </a:solidFill>
            <a:tailEnd type="triangle" w="med" len="lg"/>
          </a:ln>
        </p:spPr>
        <p:style>
          <a:lnRef idx="2">
            <a:schemeClr val="accent1"/>
          </a:lnRef>
          <a:fillRef idx="0">
            <a:srgbClr val="FFFFFF"/>
          </a:fillRef>
          <a:effectRef idx="0">
            <a:srgbClr val="FFFFFF"/>
          </a:effectRef>
          <a:fontRef idx="minor">
            <a:schemeClr val="tx1"/>
          </a:fontRef>
        </p:style>
      </p:cxnSp>
      <p:sp>
        <p:nvSpPr>
          <p:cNvPr id="29" name="Text Box 28"/>
          <p:cNvSpPr txBox="1"/>
          <p:nvPr/>
        </p:nvSpPr>
        <p:spPr>
          <a:xfrm rot="16200000">
            <a:off x="-432435" y="2536190"/>
            <a:ext cx="1805940" cy="353695"/>
          </a:xfrm>
          <a:prstGeom prst="rect">
            <a:avLst/>
          </a:prstGeom>
          <a:noFill/>
        </p:spPr>
        <p:txBody>
          <a:bodyPr wrap="square" rtlCol="0">
            <a:noAutofit/>
          </a:bodyPr>
          <a:p>
            <a:r>
              <a:rPr lang="en-US" b="1">
                <a:solidFill>
                  <a:schemeClr val="accent4">
                    <a:lumMod val="75000"/>
                  </a:schemeClr>
                </a:solidFill>
              </a:rPr>
              <a:t>More Efficient</a:t>
            </a:r>
            <a:endParaRPr lang="en-US" b="1">
              <a:solidFill>
                <a:schemeClr val="accent4">
                  <a:lumMod val="75000"/>
                </a:schemeClr>
              </a:solidFill>
            </a:endParaRPr>
          </a:p>
        </p:txBody>
      </p:sp>
      <p:grpSp>
        <p:nvGrpSpPr>
          <p:cNvPr id="30" name="Group 29"/>
          <p:cNvGrpSpPr/>
          <p:nvPr/>
        </p:nvGrpSpPr>
        <p:grpSpPr>
          <a:xfrm>
            <a:off x="8736965" y="1591945"/>
            <a:ext cx="3102610" cy="2047875"/>
            <a:chOff x="1823" y="4490"/>
            <a:chExt cx="6876" cy="4538"/>
          </a:xfrm>
        </p:grpSpPr>
        <p:grpSp>
          <p:nvGrpSpPr>
            <p:cNvPr id="31" name="Group 30"/>
            <p:cNvGrpSpPr/>
            <p:nvPr/>
          </p:nvGrpSpPr>
          <p:grpSpPr>
            <a:xfrm>
              <a:off x="1890" y="4693"/>
              <a:ext cx="6428" cy="1430"/>
              <a:chOff x="1194" y="5660"/>
              <a:chExt cx="6428" cy="1430"/>
            </a:xfrm>
          </p:grpSpPr>
          <p:sp>
            <p:nvSpPr>
              <p:cNvPr id="32" name="Rectangles 31"/>
              <p:cNvSpPr/>
              <p:nvPr/>
            </p:nvSpPr>
            <p:spPr>
              <a:xfrm>
                <a:off x="1194" y="6159"/>
                <a:ext cx="404" cy="404"/>
              </a:xfrm>
              <a:prstGeom prst="rect">
                <a:avLst/>
              </a:prstGeom>
              <a:solidFill>
                <a:schemeClr val="accent4"/>
              </a:solidFill>
              <a:ln w="19050">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33" name="Rectangles 32"/>
              <p:cNvSpPr/>
              <p:nvPr/>
            </p:nvSpPr>
            <p:spPr>
              <a:xfrm>
                <a:off x="1798" y="6159"/>
                <a:ext cx="404" cy="404"/>
              </a:xfrm>
              <a:prstGeom prst="rect">
                <a:avLst/>
              </a:prstGeom>
              <a:solidFill>
                <a:schemeClr val="accent4">
                  <a:alpha val="28000"/>
                </a:schemeClr>
              </a:solidFill>
              <a:ln w="19050">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35" name="Rectangles 34"/>
              <p:cNvSpPr/>
              <p:nvPr/>
            </p:nvSpPr>
            <p:spPr>
              <a:xfrm>
                <a:off x="2402" y="6159"/>
                <a:ext cx="404" cy="404"/>
              </a:xfrm>
              <a:prstGeom prst="rect">
                <a:avLst/>
              </a:prstGeom>
              <a:solidFill>
                <a:schemeClr val="accent4"/>
              </a:solidFill>
              <a:ln w="19050">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36" name="Rectangles 35"/>
              <p:cNvSpPr/>
              <p:nvPr/>
            </p:nvSpPr>
            <p:spPr>
              <a:xfrm>
                <a:off x="3006" y="6159"/>
                <a:ext cx="404" cy="404"/>
              </a:xfrm>
              <a:prstGeom prst="rect">
                <a:avLst/>
              </a:prstGeom>
              <a:solidFill>
                <a:schemeClr val="accent4"/>
              </a:solidFill>
              <a:ln w="19050">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38" name="Rectangles 37"/>
              <p:cNvSpPr/>
              <p:nvPr/>
            </p:nvSpPr>
            <p:spPr>
              <a:xfrm>
                <a:off x="5406" y="6159"/>
                <a:ext cx="404" cy="404"/>
              </a:xfrm>
              <a:prstGeom prst="rect">
                <a:avLst/>
              </a:prstGeom>
              <a:solidFill>
                <a:schemeClr val="accent4">
                  <a:alpha val="28000"/>
                </a:schemeClr>
              </a:solidFill>
              <a:ln w="19050">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en-US">
                  <a:sym typeface="+mn-ea"/>
                </a:endParaRPr>
              </a:p>
            </p:txBody>
          </p:sp>
          <p:sp>
            <p:nvSpPr>
              <p:cNvPr id="39" name="Rectangles 38"/>
              <p:cNvSpPr/>
              <p:nvPr/>
            </p:nvSpPr>
            <p:spPr>
              <a:xfrm>
                <a:off x="6010" y="6159"/>
                <a:ext cx="404" cy="404"/>
              </a:xfrm>
              <a:prstGeom prst="rect">
                <a:avLst/>
              </a:prstGeom>
              <a:solidFill>
                <a:schemeClr val="accent4"/>
              </a:solidFill>
              <a:ln w="19050">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43" name="Rectangles 42"/>
              <p:cNvSpPr/>
              <p:nvPr/>
            </p:nvSpPr>
            <p:spPr>
              <a:xfrm>
                <a:off x="6614" y="6159"/>
                <a:ext cx="404" cy="404"/>
              </a:xfrm>
              <a:prstGeom prst="rect">
                <a:avLst/>
              </a:prstGeom>
              <a:solidFill>
                <a:schemeClr val="accent4"/>
              </a:solidFill>
              <a:ln w="19050">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44" name="Rectangles 43"/>
              <p:cNvSpPr/>
              <p:nvPr/>
            </p:nvSpPr>
            <p:spPr>
              <a:xfrm>
                <a:off x="7218" y="6159"/>
                <a:ext cx="404" cy="404"/>
              </a:xfrm>
              <a:prstGeom prst="rect">
                <a:avLst/>
              </a:prstGeom>
              <a:solidFill>
                <a:schemeClr val="accent4">
                  <a:alpha val="28000"/>
                </a:schemeClr>
              </a:solidFill>
              <a:ln w="19050">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en-US">
                  <a:sym typeface="+mn-ea"/>
                </a:endParaRPr>
              </a:p>
            </p:txBody>
          </p:sp>
          <p:sp>
            <p:nvSpPr>
              <p:cNvPr id="49" name="Text Box 48"/>
              <p:cNvSpPr txBox="1"/>
              <p:nvPr/>
            </p:nvSpPr>
            <p:spPr>
              <a:xfrm>
                <a:off x="3853" y="5660"/>
                <a:ext cx="1353" cy="1430"/>
              </a:xfrm>
              <a:prstGeom prst="rect">
                <a:avLst/>
              </a:prstGeom>
              <a:noFill/>
            </p:spPr>
            <p:txBody>
              <a:bodyPr wrap="square" rtlCol="0">
                <a:spAutoFit/>
              </a:bodyPr>
              <a:p>
                <a:r>
                  <a:rPr lang="en-US" sz="3600" b="1">
                    <a:solidFill>
                      <a:schemeClr val="accent4"/>
                    </a:solidFill>
                  </a:rPr>
                  <a:t>...</a:t>
                </a:r>
                <a:endParaRPr lang="en-US" sz="3600" b="1">
                  <a:solidFill>
                    <a:schemeClr val="accent4"/>
                  </a:solidFill>
                </a:endParaRPr>
              </a:p>
            </p:txBody>
          </p:sp>
        </p:grpSp>
        <p:cxnSp>
          <p:nvCxnSpPr>
            <p:cNvPr id="58" name="Straight Arrow Connector 57"/>
            <p:cNvCxnSpPr/>
            <p:nvPr/>
          </p:nvCxnSpPr>
          <p:spPr>
            <a:xfrm>
              <a:off x="2092" y="5596"/>
              <a:ext cx="0" cy="587"/>
            </a:xfrm>
            <a:prstGeom prst="straightConnector1">
              <a:avLst/>
            </a:prstGeom>
            <a:ln w="25400">
              <a:solidFill>
                <a:schemeClr val="tx1">
                  <a:lumMod val="50000"/>
                  <a:lumOff val="50000"/>
                </a:schemeClr>
              </a:solidFill>
              <a:tailEnd type="arrow"/>
            </a:ln>
          </p:spPr>
          <p:style>
            <a:lnRef idx="2">
              <a:schemeClr val="accent1"/>
            </a:lnRef>
            <a:fillRef idx="0">
              <a:srgbClr val="FFFFFF"/>
            </a:fillRef>
            <a:effectRef idx="0">
              <a:srgbClr val="FFFFFF"/>
            </a:effectRef>
            <a:fontRef idx="minor">
              <a:schemeClr val="tx1"/>
            </a:fontRef>
          </p:style>
        </p:cxnSp>
        <p:pic>
          <p:nvPicPr>
            <p:cNvPr id="59" name="334E55B0-647D-440b-865C-3EC943EB4CBC-52" descr="wpsoffice"/>
            <p:cNvPicPr>
              <a:picLocks noChangeAspect="1"/>
            </p:cNvPicPr>
            <p:nvPr/>
          </p:nvPicPr>
          <p:blipFill>
            <a:blip r:embed="rId3"/>
            <a:stretch>
              <a:fillRect/>
            </a:stretch>
          </p:blipFill>
          <p:spPr>
            <a:xfrm>
              <a:off x="1871" y="6409"/>
              <a:ext cx="512" cy="368"/>
            </a:xfrm>
            <a:prstGeom prst="rect">
              <a:avLst/>
            </a:prstGeom>
          </p:spPr>
        </p:pic>
        <p:pic>
          <p:nvPicPr>
            <p:cNvPr id="60" name="334E55B0-647D-440b-865C-3EC943EB4CBC-53" descr="/Users/yaotong/Library/Containers/com.kingsoft.wpsoffice.mac/Data/tmp/wpsoffice.CSMABAwpsoffice"/>
            <p:cNvPicPr>
              <a:picLocks noChangeAspect="1"/>
            </p:cNvPicPr>
            <p:nvPr/>
          </p:nvPicPr>
          <p:blipFill>
            <a:blip r:embed="rId4"/>
            <a:stretch>
              <a:fillRect/>
            </a:stretch>
          </p:blipFill>
          <p:spPr>
            <a:xfrm>
              <a:off x="7895" y="6340"/>
              <a:ext cx="804" cy="437"/>
            </a:xfrm>
            <a:prstGeom prst="rect">
              <a:avLst/>
            </a:prstGeom>
          </p:spPr>
        </p:pic>
        <p:cxnSp>
          <p:nvCxnSpPr>
            <p:cNvPr id="61" name="Straight Arrow Connector 60"/>
            <p:cNvCxnSpPr/>
            <p:nvPr/>
          </p:nvCxnSpPr>
          <p:spPr>
            <a:xfrm>
              <a:off x="2696" y="5596"/>
              <a:ext cx="0" cy="587"/>
            </a:xfrm>
            <a:prstGeom prst="straightConnector1">
              <a:avLst/>
            </a:prstGeom>
            <a:ln w="25400">
              <a:solidFill>
                <a:schemeClr val="tx1">
                  <a:lumMod val="50000"/>
                  <a:lumOff val="50000"/>
                </a:schemeClr>
              </a:solidFill>
              <a:tailEnd type="arrow"/>
            </a:ln>
          </p:spPr>
          <p:style>
            <a:lnRef idx="2">
              <a:schemeClr val="accent1"/>
            </a:lnRef>
            <a:fillRef idx="0">
              <a:srgbClr val="FFFFFF"/>
            </a:fillRef>
            <a:effectRef idx="0">
              <a:srgbClr val="FFFFFF"/>
            </a:effectRef>
            <a:fontRef idx="minor">
              <a:schemeClr val="tx1"/>
            </a:fontRef>
          </p:style>
        </p:cxnSp>
        <p:cxnSp>
          <p:nvCxnSpPr>
            <p:cNvPr id="62" name="Straight Arrow Connector 61"/>
            <p:cNvCxnSpPr/>
            <p:nvPr/>
          </p:nvCxnSpPr>
          <p:spPr>
            <a:xfrm>
              <a:off x="3320" y="5596"/>
              <a:ext cx="0" cy="587"/>
            </a:xfrm>
            <a:prstGeom prst="straightConnector1">
              <a:avLst/>
            </a:prstGeom>
            <a:ln w="25400">
              <a:solidFill>
                <a:schemeClr val="tx1">
                  <a:lumMod val="50000"/>
                  <a:lumOff val="50000"/>
                </a:schemeClr>
              </a:solidFill>
              <a:tailEnd type="arrow"/>
            </a:ln>
          </p:spPr>
          <p:style>
            <a:lnRef idx="2">
              <a:schemeClr val="accent1"/>
            </a:lnRef>
            <a:fillRef idx="0">
              <a:srgbClr val="FFFFFF"/>
            </a:fillRef>
            <a:effectRef idx="0">
              <a:srgbClr val="FFFFFF"/>
            </a:effectRef>
            <a:fontRef idx="minor">
              <a:schemeClr val="tx1"/>
            </a:fontRef>
          </p:style>
        </p:cxnSp>
        <p:cxnSp>
          <p:nvCxnSpPr>
            <p:cNvPr id="63" name="Straight Arrow Connector 62"/>
            <p:cNvCxnSpPr/>
            <p:nvPr/>
          </p:nvCxnSpPr>
          <p:spPr>
            <a:xfrm>
              <a:off x="3904" y="5596"/>
              <a:ext cx="0" cy="587"/>
            </a:xfrm>
            <a:prstGeom prst="straightConnector1">
              <a:avLst/>
            </a:prstGeom>
            <a:ln w="25400">
              <a:solidFill>
                <a:schemeClr val="tx1">
                  <a:lumMod val="50000"/>
                  <a:lumOff val="50000"/>
                </a:schemeClr>
              </a:solidFill>
              <a:tailEnd type="arrow"/>
            </a:ln>
          </p:spPr>
          <p:style>
            <a:lnRef idx="2">
              <a:schemeClr val="accent1"/>
            </a:lnRef>
            <a:fillRef idx="0">
              <a:srgbClr val="FFFFFF"/>
            </a:fillRef>
            <a:effectRef idx="0">
              <a:srgbClr val="FFFFFF"/>
            </a:effectRef>
            <a:fontRef idx="minor">
              <a:schemeClr val="tx1"/>
            </a:fontRef>
          </p:style>
        </p:cxnSp>
        <p:cxnSp>
          <p:nvCxnSpPr>
            <p:cNvPr id="64" name="Straight Arrow Connector 63"/>
            <p:cNvCxnSpPr/>
            <p:nvPr/>
          </p:nvCxnSpPr>
          <p:spPr>
            <a:xfrm>
              <a:off x="6304" y="5596"/>
              <a:ext cx="0" cy="587"/>
            </a:xfrm>
            <a:prstGeom prst="straightConnector1">
              <a:avLst/>
            </a:prstGeom>
            <a:ln w="25400">
              <a:solidFill>
                <a:schemeClr val="tx1">
                  <a:lumMod val="50000"/>
                  <a:lumOff val="50000"/>
                </a:schemeClr>
              </a:solidFill>
              <a:tailEnd type="arrow"/>
            </a:ln>
          </p:spPr>
          <p:style>
            <a:lnRef idx="2">
              <a:schemeClr val="accent1"/>
            </a:lnRef>
            <a:fillRef idx="0">
              <a:srgbClr val="FFFFFF"/>
            </a:fillRef>
            <a:effectRef idx="0">
              <a:srgbClr val="FFFFFF"/>
            </a:effectRef>
            <a:fontRef idx="minor">
              <a:schemeClr val="tx1"/>
            </a:fontRef>
          </p:style>
        </p:cxnSp>
        <p:cxnSp>
          <p:nvCxnSpPr>
            <p:cNvPr id="65" name="Straight Arrow Connector 64"/>
            <p:cNvCxnSpPr/>
            <p:nvPr/>
          </p:nvCxnSpPr>
          <p:spPr>
            <a:xfrm>
              <a:off x="6908" y="5596"/>
              <a:ext cx="0" cy="587"/>
            </a:xfrm>
            <a:prstGeom prst="straightConnector1">
              <a:avLst/>
            </a:prstGeom>
            <a:ln w="25400">
              <a:solidFill>
                <a:schemeClr val="tx1">
                  <a:lumMod val="50000"/>
                  <a:lumOff val="50000"/>
                </a:schemeClr>
              </a:solidFill>
              <a:tailEnd type="arrow"/>
            </a:ln>
          </p:spPr>
          <p:style>
            <a:lnRef idx="2">
              <a:schemeClr val="accent1"/>
            </a:lnRef>
            <a:fillRef idx="0">
              <a:srgbClr val="FFFFFF"/>
            </a:fillRef>
            <a:effectRef idx="0">
              <a:srgbClr val="FFFFFF"/>
            </a:effectRef>
            <a:fontRef idx="minor">
              <a:schemeClr val="tx1"/>
            </a:fontRef>
          </p:style>
        </p:cxnSp>
        <p:cxnSp>
          <p:nvCxnSpPr>
            <p:cNvPr id="66" name="Straight Arrow Connector 65"/>
            <p:cNvCxnSpPr/>
            <p:nvPr/>
          </p:nvCxnSpPr>
          <p:spPr>
            <a:xfrm>
              <a:off x="7512" y="5596"/>
              <a:ext cx="0" cy="587"/>
            </a:xfrm>
            <a:prstGeom prst="straightConnector1">
              <a:avLst/>
            </a:prstGeom>
            <a:ln w="25400">
              <a:solidFill>
                <a:schemeClr val="tx1">
                  <a:lumMod val="50000"/>
                  <a:lumOff val="50000"/>
                </a:schemeClr>
              </a:solidFill>
              <a:tailEnd type="arrow"/>
            </a:ln>
          </p:spPr>
          <p:style>
            <a:lnRef idx="2">
              <a:schemeClr val="accent1"/>
            </a:lnRef>
            <a:fillRef idx="0">
              <a:srgbClr val="FFFFFF"/>
            </a:fillRef>
            <a:effectRef idx="0">
              <a:srgbClr val="FFFFFF"/>
            </a:effectRef>
            <a:fontRef idx="minor">
              <a:schemeClr val="tx1"/>
            </a:fontRef>
          </p:style>
        </p:cxnSp>
        <p:cxnSp>
          <p:nvCxnSpPr>
            <p:cNvPr id="67" name="Straight Arrow Connector 66"/>
            <p:cNvCxnSpPr/>
            <p:nvPr/>
          </p:nvCxnSpPr>
          <p:spPr>
            <a:xfrm>
              <a:off x="8116" y="5596"/>
              <a:ext cx="0" cy="587"/>
            </a:xfrm>
            <a:prstGeom prst="straightConnector1">
              <a:avLst/>
            </a:prstGeom>
            <a:ln w="25400">
              <a:solidFill>
                <a:schemeClr val="tx1">
                  <a:lumMod val="50000"/>
                  <a:lumOff val="50000"/>
                </a:schemeClr>
              </a:solidFill>
              <a:tailEnd type="arrow"/>
            </a:ln>
          </p:spPr>
          <p:style>
            <a:lnRef idx="2">
              <a:schemeClr val="accent1"/>
            </a:lnRef>
            <a:fillRef idx="0">
              <a:srgbClr val="FFFFFF"/>
            </a:fillRef>
            <a:effectRef idx="0">
              <a:srgbClr val="FFFFFF"/>
            </a:effectRef>
            <a:fontRef idx="minor">
              <a:schemeClr val="tx1"/>
            </a:fontRef>
          </p:style>
        </p:cxnSp>
        <p:sp>
          <p:nvSpPr>
            <p:cNvPr id="68" name="Text Box 67"/>
            <p:cNvSpPr txBox="1"/>
            <p:nvPr/>
          </p:nvSpPr>
          <p:spPr>
            <a:xfrm>
              <a:off x="4550" y="5596"/>
              <a:ext cx="1353" cy="1430"/>
            </a:xfrm>
            <a:prstGeom prst="rect">
              <a:avLst/>
            </a:prstGeom>
            <a:noFill/>
          </p:spPr>
          <p:txBody>
            <a:bodyPr wrap="square" rtlCol="0">
              <a:spAutoFit/>
            </a:bodyPr>
            <a:p>
              <a:r>
                <a:rPr lang="en-US" sz="3600" b="1">
                  <a:solidFill>
                    <a:schemeClr val="tx1"/>
                  </a:solidFill>
                </a:rPr>
                <a:t>...</a:t>
              </a:r>
              <a:endParaRPr lang="en-US" sz="3600" b="1">
                <a:solidFill>
                  <a:schemeClr val="tx1"/>
                </a:solidFill>
              </a:endParaRPr>
            </a:p>
          </p:txBody>
        </p:sp>
        <p:sp>
          <p:nvSpPr>
            <p:cNvPr id="69" name="Right Brace 68"/>
            <p:cNvSpPr/>
            <p:nvPr/>
          </p:nvSpPr>
          <p:spPr>
            <a:xfrm rot="5400000">
              <a:off x="5042" y="3882"/>
              <a:ext cx="187" cy="6428"/>
            </a:xfrm>
            <a:prstGeom prst="rightBrace">
              <a:avLst>
                <a:gd name="adj1" fmla="val 79900"/>
                <a:gd name="adj2" fmla="val 50773"/>
              </a:avLst>
            </a:prstGeom>
            <a:ln w="31750">
              <a:solidFill>
                <a:schemeClr val="tx1">
                  <a:lumMod val="50000"/>
                  <a:lumOff val="50000"/>
                </a:schemeClr>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70" name="Text Box 69"/>
            <p:cNvSpPr txBox="1"/>
            <p:nvPr/>
          </p:nvSpPr>
          <p:spPr>
            <a:xfrm>
              <a:off x="1823" y="4491"/>
              <a:ext cx="512" cy="816"/>
            </a:xfrm>
            <a:prstGeom prst="rect">
              <a:avLst/>
            </a:prstGeom>
            <a:noFill/>
          </p:spPr>
          <p:txBody>
            <a:bodyPr wrap="square" rtlCol="0">
              <a:spAutoFit/>
            </a:bodyPr>
            <a:p>
              <a:r>
                <a:rPr lang="en-US" b="1"/>
                <a:t>1</a:t>
              </a:r>
              <a:endParaRPr lang="en-US" b="1"/>
            </a:p>
          </p:txBody>
        </p:sp>
        <p:sp>
          <p:nvSpPr>
            <p:cNvPr id="71" name="Text Box 70"/>
            <p:cNvSpPr txBox="1"/>
            <p:nvPr/>
          </p:nvSpPr>
          <p:spPr>
            <a:xfrm>
              <a:off x="2461" y="4501"/>
              <a:ext cx="512" cy="816"/>
            </a:xfrm>
            <a:prstGeom prst="rect">
              <a:avLst/>
            </a:prstGeom>
            <a:noFill/>
          </p:spPr>
          <p:txBody>
            <a:bodyPr wrap="square" rtlCol="0">
              <a:spAutoFit/>
            </a:bodyPr>
            <a:p>
              <a:r>
                <a:rPr lang="en-US" b="1"/>
                <a:t>0</a:t>
              </a:r>
              <a:endParaRPr lang="en-US" b="1"/>
            </a:p>
          </p:txBody>
        </p:sp>
        <p:sp>
          <p:nvSpPr>
            <p:cNvPr id="72" name="Text Box 71"/>
            <p:cNvSpPr txBox="1"/>
            <p:nvPr/>
          </p:nvSpPr>
          <p:spPr>
            <a:xfrm>
              <a:off x="3085" y="4492"/>
              <a:ext cx="512" cy="816"/>
            </a:xfrm>
            <a:prstGeom prst="rect">
              <a:avLst/>
            </a:prstGeom>
            <a:noFill/>
          </p:spPr>
          <p:txBody>
            <a:bodyPr wrap="square" rtlCol="0">
              <a:spAutoFit/>
            </a:bodyPr>
            <a:p>
              <a:r>
                <a:rPr lang="en-US" b="1"/>
                <a:t>1</a:t>
              </a:r>
              <a:endParaRPr lang="en-US" b="1"/>
            </a:p>
          </p:txBody>
        </p:sp>
        <p:sp>
          <p:nvSpPr>
            <p:cNvPr id="73" name="Text Box 72"/>
            <p:cNvSpPr txBox="1"/>
            <p:nvPr/>
          </p:nvSpPr>
          <p:spPr>
            <a:xfrm>
              <a:off x="3667" y="4490"/>
              <a:ext cx="512" cy="816"/>
            </a:xfrm>
            <a:prstGeom prst="rect">
              <a:avLst/>
            </a:prstGeom>
            <a:noFill/>
          </p:spPr>
          <p:txBody>
            <a:bodyPr wrap="square" rtlCol="0">
              <a:spAutoFit/>
            </a:bodyPr>
            <a:p>
              <a:r>
                <a:rPr lang="en-US" b="1"/>
                <a:t>1</a:t>
              </a:r>
              <a:endParaRPr lang="en-US" b="1"/>
            </a:p>
          </p:txBody>
        </p:sp>
        <p:sp>
          <p:nvSpPr>
            <p:cNvPr id="74" name="Text Box 73"/>
            <p:cNvSpPr txBox="1"/>
            <p:nvPr/>
          </p:nvSpPr>
          <p:spPr>
            <a:xfrm>
              <a:off x="6652" y="4492"/>
              <a:ext cx="512" cy="816"/>
            </a:xfrm>
            <a:prstGeom prst="rect">
              <a:avLst/>
            </a:prstGeom>
            <a:noFill/>
          </p:spPr>
          <p:txBody>
            <a:bodyPr wrap="square" rtlCol="0">
              <a:spAutoFit/>
            </a:bodyPr>
            <a:p>
              <a:r>
                <a:rPr lang="en-US" b="1"/>
                <a:t>1</a:t>
              </a:r>
              <a:endParaRPr lang="en-US" b="1"/>
            </a:p>
          </p:txBody>
        </p:sp>
        <p:sp>
          <p:nvSpPr>
            <p:cNvPr id="75" name="Text Box 74"/>
            <p:cNvSpPr txBox="1"/>
            <p:nvPr/>
          </p:nvSpPr>
          <p:spPr>
            <a:xfrm>
              <a:off x="7266" y="4492"/>
              <a:ext cx="512" cy="816"/>
            </a:xfrm>
            <a:prstGeom prst="rect">
              <a:avLst/>
            </a:prstGeom>
            <a:noFill/>
          </p:spPr>
          <p:txBody>
            <a:bodyPr wrap="square" rtlCol="0">
              <a:spAutoFit/>
            </a:bodyPr>
            <a:p>
              <a:r>
                <a:rPr lang="en-US" b="1"/>
                <a:t>1</a:t>
              </a:r>
              <a:endParaRPr lang="en-US" b="1"/>
            </a:p>
          </p:txBody>
        </p:sp>
        <p:sp>
          <p:nvSpPr>
            <p:cNvPr id="76" name="Text Box 75"/>
            <p:cNvSpPr txBox="1"/>
            <p:nvPr/>
          </p:nvSpPr>
          <p:spPr>
            <a:xfrm>
              <a:off x="7905" y="4490"/>
              <a:ext cx="512" cy="816"/>
            </a:xfrm>
            <a:prstGeom prst="rect">
              <a:avLst/>
            </a:prstGeom>
            <a:noFill/>
          </p:spPr>
          <p:txBody>
            <a:bodyPr wrap="square" rtlCol="0">
              <a:spAutoFit/>
            </a:bodyPr>
            <a:p>
              <a:r>
                <a:rPr lang="en-US" b="1"/>
                <a:t>0</a:t>
              </a:r>
              <a:endParaRPr lang="en-US" b="1"/>
            </a:p>
          </p:txBody>
        </p:sp>
        <p:sp>
          <p:nvSpPr>
            <p:cNvPr id="77" name="Text Box 76"/>
            <p:cNvSpPr txBox="1"/>
            <p:nvPr/>
          </p:nvSpPr>
          <p:spPr>
            <a:xfrm>
              <a:off x="6080" y="4490"/>
              <a:ext cx="512" cy="816"/>
            </a:xfrm>
            <a:prstGeom prst="rect">
              <a:avLst/>
            </a:prstGeom>
            <a:noFill/>
          </p:spPr>
          <p:txBody>
            <a:bodyPr wrap="square" rtlCol="0">
              <a:spAutoFit/>
            </a:bodyPr>
            <a:p>
              <a:r>
                <a:rPr lang="en-US" b="1"/>
                <a:t>0</a:t>
              </a:r>
              <a:endParaRPr lang="en-US" b="1"/>
            </a:p>
          </p:txBody>
        </p:sp>
        <p:pic>
          <p:nvPicPr>
            <p:cNvPr id="78" name="334E55B0-647D-440b-865C-3EC943EB4CBC-1" descr="wpsoffice"/>
            <p:cNvPicPr>
              <a:picLocks noChangeAspect="1"/>
            </p:cNvPicPr>
            <p:nvPr/>
          </p:nvPicPr>
          <p:blipFill>
            <a:blip r:embed="rId5"/>
            <a:stretch>
              <a:fillRect/>
            </a:stretch>
          </p:blipFill>
          <p:spPr>
            <a:xfrm>
              <a:off x="3668" y="7622"/>
              <a:ext cx="2984" cy="1406"/>
            </a:xfrm>
            <a:prstGeom prst="rect">
              <a:avLst/>
            </a:prstGeom>
          </p:spPr>
        </p:pic>
      </p:grpSp>
      <p:sp>
        <p:nvSpPr>
          <p:cNvPr id="79" name="Rectangles 78"/>
          <p:cNvSpPr/>
          <p:nvPr/>
        </p:nvSpPr>
        <p:spPr>
          <a:xfrm>
            <a:off x="1652905" y="2141855"/>
            <a:ext cx="990600" cy="400050"/>
          </a:xfrm>
          <a:prstGeom prst="rect">
            <a:avLst/>
          </a:prstGeom>
          <a:noFill/>
          <a:ln w="25400">
            <a:solidFill>
              <a:srgbClr val="00B0F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80" name="Rectangles 79"/>
          <p:cNvSpPr/>
          <p:nvPr/>
        </p:nvSpPr>
        <p:spPr>
          <a:xfrm>
            <a:off x="1652905" y="4900295"/>
            <a:ext cx="1432560" cy="400050"/>
          </a:xfrm>
          <a:prstGeom prst="rect">
            <a:avLst/>
          </a:prstGeom>
          <a:noFill/>
          <a:ln w="25400">
            <a:solidFill>
              <a:schemeClr val="accent2"/>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pic>
        <p:nvPicPr>
          <p:cNvPr id="81" name="Picture 80" descr="ChatGPT Image Mar 31, 2025 at 05_34_38 PM"/>
          <p:cNvPicPr>
            <a:picLocks noChangeAspect="1"/>
          </p:cNvPicPr>
          <p:nvPr/>
        </p:nvPicPr>
        <p:blipFill>
          <a:blip r:embed="rId6"/>
          <a:srcRect b="27694"/>
          <a:stretch>
            <a:fillRect/>
          </a:stretch>
        </p:blipFill>
        <p:spPr>
          <a:xfrm>
            <a:off x="8314690" y="4076700"/>
            <a:ext cx="4170045" cy="2011045"/>
          </a:xfrm>
          <a:prstGeom prst="rect">
            <a:avLst/>
          </a:prstGeom>
        </p:spPr>
      </p:pic>
      <mc:AlternateContent xmlns:mc="http://schemas.openxmlformats.org/markup-compatibility/2006">
        <mc:Choice xmlns:a14="http://schemas.microsoft.com/office/drawing/2010/main" Requires="a14">
          <p:sp>
            <p:nvSpPr>
              <p:cNvPr id="82" name="Text Box 81"/>
              <p:cNvSpPr txBox="1"/>
              <p:nvPr/>
            </p:nvSpPr>
            <p:spPr>
              <a:xfrm>
                <a:off x="8699500" y="6087745"/>
                <a:ext cx="818515" cy="229870"/>
              </a:xfrm>
              <a:prstGeom prst="rect">
                <a:avLst/>
              </a:prstGeom>
              <a:noFill/>
            </p:spPr>
            <p:txBody>
              <a:bodyPr wrap="square" rtlCol="0">
                <a:spAutoFit/>
              </a:bodyPr>
              <a:p>
                <a14:m>
                  <m:oMathPara xmlns:m="http://schemas.openxmlformats.org/officeDocument/2006/math">
                    <m:oMathParaPr>
                      <m:jc m:val="centerGroup"/>
                    </m:oMathParaPr>
                    <m:oMath xmlns:m="http://schemas.openxmlformats.org/officeDocument/2006/math">
                      <m:r>
                        <a:rPr lang="en-US" sz="900" i="1">
                          <a:latin typeface="DejaVu Math TeX Gyre" panose="02000503000000000000" charset="0"/>
                          <a:cs typeface="DejaVu Math TeX Gyre" panose="02000503000000000000" charset="0"/>
                        </a:rPr>
                        <m:t>𝑝</m:t>
                      </m:r>
                      <m:r>
                        <a:rPr lang="en-US" sz="900" i="1">
                          <a:latin typeface="DejaVu Math TeX Gyre" panose="02000503000000000000" charset="0"/>
                          <a:cs typeface="DejaVu Math TeX Gyre" panose="02000503000000000000" charset="0"/>
                        </a:rPr>
                        <m:t>=</m:t>
                      </m:r>
                      <m:r>
                        <a:rPr lang="en-US" sz="900" i="1">
                          <a:latin typeface="DejaVu Math TeX Gyre" panose="02000503000000000000" charset="0"/>
                          <a:cs typeface="DejaVu Math TeX Gyre" panose="02000503000000000000" charset="0"/>
                        </a:rPr>
                        <m:t>0</m:t>
                      </m:r>
                      <m:r>
                        <a:rPr lang="en-US" sz="900" i="1">
                          <a:latin typeface="DejaVu Math TeX Gyre" panose="02000503000000000000" charset="0"/>
                          <a:cs typeface="DejaVu Math TeX Gyre" panose="02000503000000000000" charset="0"/>
                        </a:rPr>
                        <m:t>.</m:t>
                      </m:r>
                      <m:r>
                        <a:rPr lang="en-US" sz="900" i="1">
                          <a:latin typeface="DejaVu Math TeX Gyre" panose="02000503000000000000" charset="0"/>
                          <a:ea typeface="宋体" charset="0"/>
                          <a:cs typeface="DejaVu Math TeX Gyre" panose="02000503000000000000" charset="0"/>
                        </a:rPr>
                        <m:t>0</m:t>
                      </m:r>
                    </m:oMath>
                  </m:oMathPara>
                </a14:m>
                <a:endParaRPr lang="en-US" sz="900" i="1">
                  <a:latin typeface="DejaVu Math TeX Gyre" panose="02000503000000000000" charset="0"/>
                  <a:ea typeface="宋体" charset="0"/>
                  <a:cs typeface="DejaVu Math TeX Gyre" panose="02000503000000000000" charset="0"/>
                </a:endParaRPr>
              </a:p>
            </p:txBody>
          </p:sp>
        </mc:Choice>
        <mc:Fallback>
          <p:sp>
            <p:nvSpPr>
              <p:cNvPr id="82" name="Text Box 81"/>
              <p:cNvSpPr txBox="1">
                <a:spLocks noRot="1" noChangeAspect="1" noMove="1" noResize="1" noEditPoints="1" noAdjustHandles="1" noChangeArrowheads="1" noChangeShapeType="1" noTextEdit="1"/>
              </p:cNvSpPr>
              <p:nvPr/>
            </p:nvSpPr>
            <p:spPr>
              <a:xfrm>
                <a:off x="8699500" y="6087745"/>
                <a:ext cx="818515" cy="229870"/>
              </a:xfrm>
              <a:prstGeom prst="rect">
                <a:avLst/>
              </a:prstGeom>
              <a:blipFill rotWithShape="1">
                <a:blip r:embed="rId7"/>
                <a:stretch>
                  <a:fillRect/>
                </a:stretch>
              </a:blipFill>
            </p:spPr>
            <p:txBody>
              <a:bodyPr/>
              <a:lstStyle/>
              <a:p>
                <a:r>
                  <a:rPr lang="en-US" altLang="en-US">
                    <a:noFill/>
                  </a:rPr>
                  <a:t> </a:t>
                </a:r>
              </a:p>
            </p:txBody>
          </p:sp>
        </mc:Fallback>
      </mc:AlternateContent>
      <mc:AlternateContent xmlns:mc="http://schemas.openxmlformats.org/markup-compatibility/2006">
        <mc:Choice xmlns:a14="http://schemas.microsoft.com/office/drawing/2010/main" Requires="a14">
          <p:sp>
            <p:nvSpPr>
              <p:cNvPr id="83" name="Text Box 82"/>
              <p:cNvSpPr txBox="1"/>
              <p:nvPr/>
            </p:nvSpPr>
            <p:spPr>
              <a:xfrm>
                <a:off x="9222105" y="6087745"/>
                <a:ext cx="972820" cy="229870"/>
              </a:xfrm>
              <a:prstGeom prst="rect">
                <a:avLst/>
              </a:prstGeom>
              <a:noFill/>
            </p:spPr>
            <p:txBody>
              <a:bodyPr wrap="square" rtlCol="0">
                <a:spAutoFit/>
              </a:bodyPr>
              <a:p>
                <a14:m>
                  <m:oMathPara xmlns:m="http://schemas.openxmlformats.org/officeDocument/2006/math">
                    <m:oMathParaPr>
                      <m:jc m:val="centerGroup"/>
                    </m:oMathParaPr>
                    <m:oMath xmlns:m="http://schemas.openxmlformats.org/officeDocument/2006/math">
                      <m:r>
                        <a:rPr lang="en-US" sz="900" i="1">
                          <a:latin typeface="DejaVu Math TeX Gyre" panose="02000503000000000000" charset="0"/>
                          <a:cs typeface="DejaVu Math TeX Gyre" panose="02000503000000000000" charset="0"/>
                        </a:rPr>
                        <m:t>𝑝</m:t>
                      </m:r>
                      <m:r>
                        <a:rPr lang="en-US" sz="900" i="1">
                          <a:latin typeface="DejaVu Math TeX Gyre" panose="02000503000000000000" charset="0"/>
                          <a:cs typeface="DejaVu Math TeX Gyre" panose="02000503000000000000" charset="0"/>
                        </a:rPr>
                        <m:t>=</m:t>
                      </m:r>
                      <m:r>
                        <a:rPr lang="en-US" sz="900" i="1">
                          <a:latin typeface="DejaVu Math TeX Gyre" panose="02000503000000000000" charset="0"/>
                          <a:cs typeface="DejaVu Math TeX Gyre" panose="02000503000000000000" charset="0"/>
                        </a:rPr>
                        <m:t>0</m:t>
                      </m:r>
                      <m:r>
                        <a:rPr lang="en-US" sz="900" i="1">
                          <a:latin typeface="DejaVu Math TeX Gyre" panose="02000503000000000000" charset="0"/>
                          <a:cs typeface="DejaVu Math TeX Gyre" panose="02000503000000000000" charset="0"/>
                        </a:rPr>
                        <m:t>.</m:t>
                      </m:r>
                      <m:r>
                        <a:rPr lang="en-US" sz="900" i="1">
                          <a:latin typeface="DejaVu Math TeX Gyre" panose="02000503000000000000" charset="0"/>
                          <a:cs typeface="DejaVu Math TeX Gyre" panose="02000503000000000000" charset="0"/>
                        </a:rPr>
                        <m:t>25</m:t>
                      </m:r>
                    </m:oMath>
                  </m:oMathPara>
                </a14:m>
                <a:endParaRPr lang="en-US" sz="900" i="1">
                  <a:latin typeface="DejaVu Math TeX Gyre" panose="02000503000000000000" charset="0"/>
                  <a:ea typeface="宋体" charset="0"/>
                  <a:cs typeface="DejaVu Math TeX Gyre" panose="02000503000000000000" charset="0"/>
                </a:endParaRPr>
              </a:p>
            </p:txBody>
          </p:sp>
        </mc:Choice>
        <mc:Fallback>
          <p:sp>
            <p:nvSpPr>
              <p:cNvPr id="83" name="Text Box 82"/>
              <p:cNvSpPr txBox="1">
                <a:spLocks noRot="1" noChangeAspect="1" noMove="1" noResize="1" noEditPoints="1" noAdjustHandles="1" noChangeArrowheads="1" noChangeShapeType="1" noTextEdit="1"/>
              </p:cNvSpPr>
              <p:nvPr/>
            </p:nvSpPr>
            <p:spPr>
              <a:xfrm>
                <a:off x="9222105" y="6087745"/>
                <a:ext cx="972820" cy="229870"/>
              </a:xfrm>
              <a:prstGeom prst="rect">
                <a:avLst/>
              </a:prstGeom>
              <a:blipFill rotWithShape="1">
                <a:blip r:embed="rId8"/>
                <a:stretch>
                  <a:fillRect/>
                </a:stretch>
              </a:blipFill>
            </p:spPr>
            <p:txBody>
              <a:bodyPr/>
              <a:lstStyle/>
              <a:p>
                <a:r>
                  <a:rPr lang="en-US" altLang="en-US">
                    <a:noFill/>
                  </a:rPr>
                  <a:t> </a:t>
                </a:r>
              </a:p>
            </p:txBody>
          </p:sp>
        </mc:Fallback>
      </mc:AlternateContent>
      <mc:AlternateContent xmlns:mc="http://schemas.openxmlformats.org/markup-compatibility/2006">
        <mc:Choice xmlns:a14="http://schemas.microsoft.com/office/drawing/2010/main" Requires="a14">
          <p:sp>
            <p:nvSpPr>
              <p:cNvPr id="84" name="Text Box 83"/>
              <p:cNvSpPr txBox="1"/>
              <p:nvPr/>
            </p:nvSpPr>
            <p:spPr>
              <a:xfrm>
                <a:off x="9805035" y="6087745"/>
                <a:ext cx="972820" cy="229870"/>
              </a:xfrm>
              <a:prstGeom prst="rect">
                <a:avLst/>
              </a:prstGeom>
              <a:noFill/>
            </p:spPr>
            <p:txBody>
              <a:bodyPr wrap="square" rtlCol="0">
                <a:spAutoFit/>
              </a:bodyPr>
              <a:p>
                <a14:m>
                  <m:oMathPara xmlns:m="http://schemas.openxmlformats.org/officeDocument/2006/math">
                    <m:oMathParaPr>
                      <m:jc m:val="centerGroup"/>
                    </m:oMathParaPr>
                    <m:oMath xmlns:m="http://schemas.openxmlformats.org/officeDocument/2006/math">
                      <m:r>
                        <a:rPr lang="en-US" sz="900" i="1">
                          <a:latin typeface="DejaVu Math TeX Gyre" panose="02000503000000000000" charset="0"/>
                          <a:cs typeface="DejaVu Math TeX Gyre" panose="02000503000000000000" charset="0"/>
                        </a:rPr>
                        <m:t>𝑝</m:t>
                      </m:r>
                      <m:r>
                        <a:rPr lang="en-US" sz="900" i="1">
                          <a:latin typeface="DejaVu Math TeX Gyre" panose="02000503000000000000" charset="0"/>
                          <a:cs typeface="DejaVu Math TeX Gyre" panose="02000503000000000000" charset="0"/>
                        </a:rPr>
                        <m:t>=</m:t>
                      </m:r>
                      <m:r>
                        <a:rPr lang="en-US" sz="900" i="1">
                          <a:latin typeface="DejaVu Math TeX Gyre" panose="02000503000000000000" charset="0"/>
                          <a:cs typeface="DejaVu Math TeX Gyre" panose="02000503000000000000" charset="0"/>
                        </a:rPr>
                        <m:t>0</m:t>
                      </m:r>
                      <m:r>
                        <a:rPr lang="en-US" sz="900" i="1">
                          <a:latin typeface="DejaVu Math TeX Gyre" panose="02000503000000000000" charset="0"/>
                          <a:cs typeface="DejaVu Math TeX Gyre" panose="02000503000000000000" charset="0"/>
                        </a:rPr>
                        <m:t>.</m:t>
                      </m:r>
                      <m:r>
                        <a:rPr lang="en-US" sz="900" i="1">
                          <a:latin typeface="DejaVu Math TeX Gyre" panose="02000503000000000000" charset="0"/>
                          <a:cs typeface="DejaVu Math TeX Gyre" panose="02000503000000000000" charset="0"/>
                        </a:rPr>
                        <m:t>5</m:t>
                      </m:r>
                    </m:oMath>
                  </m:oMathPara>
                </a14:m>
                <a:endParaRPr lang="en-US" sz="900" i="1">
                  <a:latin typeface="DejaVu Math TeX Gyre" panose="02000503000000000000" charset="0"/>
                  <a:ea typeface="宋体" charset="0"/>
                  <a:cs typeface="DejaVu Math TeX Gyre" panose="02000503000000000000" charset="0"/>
                </a:endParaRPr>
              </a:p>
            </p:txBody>
          </p:sp>
        </mc:Choice>
        <mc:Fallback>
          <p:sp>
            <p:nvSpPr>
              <p:cNvPr id="84" name="Text Box 83"/>
              <p:cNvSpPr txBox="1">
                <a:spLocks noRot="1" noChangeAspect="1" noMove="1" noResize="1" noEditPoints="1" noAdjustHandles="1" noChangeArrowheads="1" noChangeShapeType="1" noTextEdit="1"/>
              </p:cNvSpPr>
              <p:nvPr/>
            </p:nvSpPr>
            <p:spPr>
              <a:xfrm>
                <a:off x="9805035" y="6087745"/>
                <a:ext cx="972820" cy="229870"/>
              </a:xfrm>
              <a:prstGeom prst="rect">
                <a:avLst/>
              </a:prstGeom>
              <a:blipFill rotWithShape="1">
                <a:blip r:embed="rId9"/>
                <a:stretch>
                  <a:fillRect/>
                </a:stretch>
              </a:blipFill>
            </p:spPr>
            <p:txBody>
              <a:bodyPr/>
              <a:lstStyle/>
              <a:p>
                <a:r>
                  <a:rPr lang="en-US" altLang="en-US">
                    <a:noFill/>
                  </a:rPr>
                  <a:t> </a:t>
                </a:r>
              </a:p>
            </p:txBody>
          </p:sp>
        </mc:Fallback>
      </mc:AlternateContent>
      <mc:AlternateContent xmlns:mc="http://schemas.openxmlformats.org/markup-compatibility/2006">
        <mc:Choice xmlns:a14="http://schemas.microsoft.com/office/drawing/2010/main" Requires="a14">
          <p:sp>
            <p:nvSpPr>
              <p:cNvPr id="85" name="Text Box 84"/>
              <p:cNvSpPr txBox="1"/>
              <p:nvPr/>
            </p:nvSpPr>
            <p:spPr>
              <a:xfrm>
                <a:off x="10356850" y="6087745"/>
                <a:ext cx="972820" cy="229870"/>
              </a:xfrm>
              <a:prstGeom prst="rect">
                <a:avLst/>
              </a:prstGeom>
              <a:noFill/>
            </p:spPr>
            <p:txBody>
              <a:bodyPr wrap="square" rtlCol="0">
                <a:spAutoFit/>
              </a:bodyPr>
              <a:p>
                <a14:m>
                  <m:oMathPara xmlns:m="http://schemas.openxmlformats.org/officeDocument/2006/math">
                    <m:oMathParaPr>
                      <m:jc m:val="centerGroup"/>
                    </m:oMathParaPr>
                    <m:oMath xmlns:m="http://schemas.openxmlformats.org/officeDocument/2006/math">
                      <m:r>
                        <a:rPr lang="en-US" sz="900" i="1">
                          <a:latin typeface="DejaVu Math TeX Gyre" panose="02000503000000000000" charset="0"/>
                          <a:cs typeface="DejaVu Math TeX Gyre" panose="02000503000000000000" charset="0"/>
                        </a:rPr>
                        <m:t>𝑝</m:t>
                      </m:r>
                      <m:r>
                        <a:rPr lang="en-US" sz="900" i="1">
                          <a:latin typeface="DejaVu Math TeX Gyre" panose="02000503000000000000" charset="0"/>
                          <a:cs typeface="DejaVu Math TeX Gyre" panose="02000503000000000000" charset="0"/>
                        </a:rPr>
                        <m:t>=</m:t>
                      </m:r>
                      <m:r>
                        <a:rPr lang="en-US" sz="900" i="1">
                          <a:latin typeface="DejaVu Math TeX Gyre" panose="02000503000000000000" charset="0"/>
                          <a:cs typeface="DejaVu Math TeX Gyre" panose="02000503000000000000" charset="0"/>
                        </a:rPr>
                        <m:t>0</m:t>
                      </m:r>
                      <m:r>
                        <a:rPr lang="en-US" sz="900" i="1">
                          <a:latin typeface="DejaVu Math TeX Gyre" panose="02000503000000000000" charset="0"/>
                          <a:cs typeface="DejaVu Math TeX Gyre" panose="02000503000000000000" charset="0"/>
                        </a:rPr>
                        <m:t>.</m:t>
                      </m:r>
                      <m:r>
                        <a:rPr lang="en-US" sz="900" i="1">
                          <a:latin typeface="DejaVu Math TeX Gyre" panose="02000503000000000000" charset="0"/>
                          <a:cs typeface="DejaVu Math TeX Gyre" panose="02000503000000000000" charset="0"/>
                        </a:rPr>
                        <m:t>7</m:t>
                      </m:r>
                      <m:r>
                        <a:rPr lang="en-US" sz="900" i="1">
                          <a:latin typeface="DejaVu Math TeX Gyre" panose="02000503000000000000" charset="0"/>
                          <a:cs typeface="DejaVu Math TeX Gyre" panose="02000503000000000000" charset="0"/>
                        </a:rPr>
                        <m:t>5</m:t>
                      </m:r>
                    </m:oMath>
                  </m:oMathPara>
                </a14:m>
                <a:endParaRPr lang="en-US" sz="900" i="1">
                  <a:latin typeface="DejaVu Math TeX Gyre" panose="02000503000000000000" charset="0"/>
                  <a:ea typeface="宋体" charset="0"/>
                  <a:cs typeface="DejaVu Math TeX Gyre" panose="02000503000000000000" charset="0"/>
                </a:endParaRPr>
              </a:p>
            </p:txBody>
          </p:sp>
        </mc:Choice>
        <mc:Fallback>
          <p:sp>
            <p:nvSpPr>
              <p:cNvPr id="85" name="Text Box 84"/>
              <p:cNvSpPr txBox="1">
                <a:spLocks noRot="1" noChangeAspect="1" noMove="1" noResize="1" noEditPoints="1" noAdjustHandles="1" noChangeArrowheads="1" noChangeShapeType="1" noTextEdit="1"/>
              </p:cNvSpPr>
              <p:nvPr/>
            </p:nvSpPr>
            <p:spPr>
              <a:xfrm>
                <a:off x="10356850" y="6087745"/>
                <a:ext cx="972820" cy="229870"/>
              </a:xfrm>
              <a:prstGeom prst="rect">
                <a:avLst/>
              </a:prstGeom>
              <a:blipFill rotWithShape="1">
                <a:blip r:embed="rId10"/>
                <a:stretch>
                  <a:fillRect/>
                </a:stretch>
              </a:blipFill>
            </p:spPr>
            <p:txBody>
              <a:bodyPr/>
              <a:lstStyle/>
              <a:p>
                <a:r>
                  <a:rPr lang="en-US" altLang="en-US">
                    <a:noFill/>
                  </a:rPr>
                  <a:t> </a:t>
                </a:r>
              </a:p>
            </p:txBody>
          </p:sp>
        </mc:Fallback>
      </mc:AlternateContent>
      <mc:AlternateContent xmlns:mc="http://schemas.openxmlformats.org/markup-compatibility/2006">
        <mc:Choice xmlns:a14="http://schemas.microsoft.com/office/drawing/2010/main" Requires="a14">
          <p:sp>
            <p:nvSpPr>
              <p:cNvPr id="86" name="Text Box 85"/>
              <p:cNvSpPr txBox="1"/>
              <p:nvPr/>
            </p:nvSpPr>
            <p:spPr>
              <a:xfrm>
                <a:off x="10911840" y="6087745"/>
                <a:ext cx="972820" cy="229870"/>
              </a:xfrm>
              <a:prstGeom prst="rect">
                <a:avLst/>
              </a:prstGeom>
              <a:noFill/>
            </p:spPr>
            <p:txBody>
              <a:bodyPr wrap="square" rtlCol="0">
                <a:spAutoFit/>
              </a:bodyPr>
              <a:p>
                <a14:m>
                  <m:oMathPara xmlns:m="http://schemas.openxmlformats.org/officeDocument/2006/math">
                    <m:oMathParaPr>
                      <m:jc m:val="centerGroup"/>
                    </m:oMathParaPr>
                    <m:oMath xmlns:m="http://schemas.openxmlformats.org/officeDocument/2006/math">
                      <m:r>
                        <a:rPr lang="en-US" sz="900" i="1">
                          <a:latin typeface="DejaVu Math TeX Gyre" panose="02000503000000000000" charset="0"/>
                          <a:cs typeface="DejaVu Math TeX Gyre" panose="02000503000000000000" charset="0"/>
                        </a:rPr>
                        <m:t>𝑝</m:t>
                      </m:r>
                      <m:r>
                        <a:rPr lang="en-US" sz="900" i="1">
                          <a:latin typeface="DejaVu Math TeX Gyre" panose="02000503000000000000" charset="0"/>
                          <a:cs typeface="DejaVu Math TeX Gyre" panose="02000503000000000000" charset="0"/>
                        </a:rPr>
                        <m:t>=</m:t>
                      </m:r>
                      <m:r>
                        <a:rPr lang="en-US" sz="900" i="1">
                          <a:latin typeface="DejaVu Math TeX Gyre" panose="02000503000000000000" charset="0"/>
                          <a:cs typeface="DejaVu Math TeX Gyre" panose="02000503000000000000" charset="0"/>
                        </a:rPr>
                        <m:t>1</m:t>
                      </m:r>
                      <m:r>
                        <a:rPr lang="en-US" sz="900" i="1">
                          <a:latin typeface="DejaVu Math TeX Gyre" panose="02000503000000000000" charset="0"/>
                          <a:cs typeface="DejaVu Math TeX Gyre" panose="02000503000000000000" charset="0"/>
                        </a:rPr>
                        <m:t>.</m:t>
                      </m:r>
                      <m:r>
                        <a:rPr lang="en-US" sz="900" i="1">
                          <a:latin typeface="DejaVu Math TeX Gyre" panose="02000503000000000000" charset="0"/>
                          <a:cs typeface="DejaVu Math TeX Gyre" panose="02000503000000000000" charset="0"/>
                        </a:rPr>
                        <m:t>0</m:t>
                      </m:r>
                    </m:oMath>
                  </m:oMathPara>
                </a14:m>
                <a:endParaRPr lang="en-US" sz="900" i="1">
                  <a:latin typeface="DejaVu Math TeX Gyre" panose="02000503000000000000" charset="0"/>
                  <a:ea typeface="宋体" charset="0"/>
                  <a:cs typeface="DejaVu Math TeX Gyre" panose="02000503000000000000" charset="0"/>
                </a:endParaRPr>
              </a:p>
            </p:txBody>
          </p:sp>
        </mc:Choice>
        <mc:Fallback>
          <p:sp>
            <p:nvSpPr>
              <p:cNvPr id="86" name="Text Box 85"/>
              <p:cNvSpPr txBox="1">
                <a:spLocks noRot="1" noChangeAspect="1" noMove="1" noResize="1" noEditPoints="1" noAdjustHandles="1" noChangeArrowheads="1" noChangeShapeType="1" noTextEdit="1"/>
              </p:cNvSpPr>
              <p:nvPr/>
            </p:nvSpPr>
            <p:spPr>
              <a:xfrm>
                <a:off x="10911840" y="6087745"/>
                <a:ext cx="972820" cy="229870"/>
              </a:xfrm>
              <a:prstGeom prst="rect">
                <a:avLst/>
              </a:prstGeom>
              <a:blipFill rotWithShape="1">
                <a:blip r:embed="rId11"/>
                <a:stretch>
                  <a:fillRect/>
                </a:stretch>
              </a:blipFill>
            </p:spPr>
            <p:txBody>
              <a:bodyPr/>
              <a:lstStyle/>
              <a:p>
                <a:r>
                  <a:rPr lang="en-US" altLang="en-US">
                    <a:noFill/>
                  </a:rPr>
                  <a:t> </a:t>
                </a:r>
              </a:p>
            </p:txBody>
          </p:sp>
        </mc:Fallback>
      </mc:AlternateContent>
      <p:sp>
        <p:nvSpPr>
          <p:cNvPr id="8" name="Rectangles 7"/>
          <p:cNvSpPr/>
          <p:nvPr/>
        </p:nvSpPr>
        <p:spPr>
          <a:xfrm>
            <a:off x="3380105" y="2125980"/>
            <a:ext cx="3123565" cy="608330"/>
          </a:xfrm>
          <a:prstGeom prst="rect">
            <a:avLst/>
          </a:prstGeom>
          <a:noFill/>
          <a:ln w="31750">
            <a:solidFill>
              <a:srgbClr val="99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9" name="Rectangles 8"/>
          <p:cNvSpPr/>
          <p:nvPr/>
        </p:nvSpPr>
        <p:spPr>
          <a:xfrm>
            <a:off x="7539990" y="2120265"/>
            <a:ext cx="676275" cy="608330"/>
          </a:xfrm>
          <a:prstGeom prst="rect">
            <a:avLst/>
          </a:prstGeom>
          <a:noFill/>
          <a:ln w="31750">
            <a:solidFill>
              <a:srgbClr val="99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3" name="Rectangles 2"/>
          <p:cNvSpPr/>
          <p:nvPr/>
        </p:nvSpPr>
        <p:spPr>
          <a:xfrm>
            <a:off x="926465" y="5963285"/>
            <a:ext cx="7645400" cy="713740"/>
          </a:xfrm>
          <a:prstGeom prst="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5" name="Slide Number Placeholder 4"/>
          <p:cNvSpPr>
            <a:spLocks noGrp="1"/>
          </p:cNvSpPr>
          <p:nvPr>
            <p:ph type="sldNum" sz="quarter" idx="12"/>
          </p:nvPr>
        </p:nvSpPr>
        <p:spPr/>
        <p:txBody>
          <a:bodyPr/>
          <a:p>
            <a:fld id="{49AE70B2-8BF9-45C0-BB95-33D1B9D3A854}" type="slidenum">
              <a:rPr lang="zh-CN" altLang="en-US" smtClean="0"/>
            </a:fld>
            <a:endParaRPr lang="zh-CN" altLang="en-US"/>
          </a:p>
        </p:txBody>
      </p:sp>
    </p:spTree>
  </p:cSld>
  <p:clrMapOvr>
    <a:masterClrMapping/>
  </p:clrMapOvr>
  <p:timing>
    <p:tnLst>
      <p:par>
        <p:cTn id="1" dur="indefinite" restart="never" nodeType="tmRoot"/>
      </p:par>
    </p:tnLst>
    <p:bldLst>
      <p:bldP spid="20" grpId="0" bldLvl="0" animBg="1"/>
      <p:bldP spid="20" grpId="1"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647700" y="258445"/>
            <a:ext cx="9229725" cy="1325880"/>
          </a:xfrm>
        </p:spPr>
        <p:txBody>
          <a:bodyPr>
            <a:normAutofit/>
          </a:bodyPr>
          <a:p>
            <a:r>
              <a:rPr lang="en-US" sz="3200"/>
              <a:t>Case study</a:t>
            </a:r>
            <a:r>
              <a:rPr lang="en-US" sz="2400" b="1"/>
              <a:t> of q</a:t>
            </a:r>
            <a:r>
              <a:rPr lang="en-US" sz="2400" b="1">
                <a:sym typeface="+mn-ea"/>
              </a:rPr>
              <a:t>uantifying book copyright infringement</a:t>
            </a:r>
            <a:endParaRPr lang="en-US" sz="2400" b="1">
              <a:sym typeface="+mn-ea"/>
            </a:endParaRPr>
          </a:p>
        </p:txBody>
      </p:sp>
      <p:sp>
        <p:nvSpPr>
          <p:cNvPr id="4" name="Slide Number Placeholder 3"/>
          <p:cNvSpPr>
            <a:spLocks noGrp="1"/>
          </p:cNvSpPr>
          <p:nvPr>
            <p:ph type="sldNum" sz="quarter" idx="12"/>
          </p:nvPr>
        </p:nvSpPr>
        <p:spPr/>
        <p:txBody>
          <a:bodyPr/>
          <a:p>
            <a:fld id="{49AE70B2-8BF9-45C0-BB95-33D1B9D3A854}" type="slidenum">
              <a:rPr lang="zh-CN" altLang="en-US" smtClean="0"/>
            </a:fld>
            <a:endParaRPr lang="zh-CN" alt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647700" y="258445"/>
            <a:ext cx="9229725" cy="1325880"/>
          </a:xfrm>
        </p:spPr>
        <p:txBody>
          <a:bodyPr>
            <a:normAutofit/>
          </a:bodyPr>
          <a:p>
            <a:r>
              <a:rPr lang="en-US" sz="3200"/>
              <a:t>Case study</a:t>
            </a:r>
            <a:r>
              <a:rPr lang="en-US" sz="2400" b="1"/>
              <a:t> of q</a:t>
            </a:r>
            <a:r>
              <a:rPr lang="en-US" sz="2400" b="1">
                <a:sym typeface="+mn-ea"/>
              </a:rPr>
              <a:t>uantifying book copyright infringement</a:t>
            </a:r>
            <a:endParaRPr lang="en-US" sz="2400" b="1">
              <a:sym typeface="+mn-ea"/>
            </a:endParaRPr>
          </a:p>
        </p:txBody>
      </p:sp>
      <p:pic>
        <p:nvPicPr>
          <p:cNvPr id="3" name="Picture 2" descr="Screenshot 2025-03-27 at 18.15.26"/>
          <p:cNvPicPr>
            <a:picLocks noChangeAspect="1"/>
          </p:cNvPicPr>
          <p:nvPr/>
        </p:nvPicPr>
        <p:blipFill>
          <a:blip r:embed="rId1"/>
          <a:stretch>
            <a:fillRect/>
          </a:stretch>
        </p:blipFill>
        <p:spPr>
          <a:xfrm>
            <a:off x="6577330" y="2359025"/>
            <a:ext cx="5130165" cy="2314575"/>
          </a:xfrm>
          <a:prstGeom prst="rect">
            <a:avLst/>
          </a:prstGeom>
        </p:spPr>
      </p:pic>
      <p:sp>
        <p:nvSpPr>
          <p:cNvPr id="8" name="Rounded Rectangular Callout 7"/>
          <p:cNvSpPr/>
          <p:nvPr/>
        </p:nvSpPr>
        <p:spPr>
          <a:xfrm rot="5400000">
            <a:off x="9639935" y="4210685"/>
            <a:ext cx="1539240" cy="2882265"/>
          </a:xfrm>
          <a:prstGeom prst="wedgeRoundRectCallout">
            <a:avLst/>
          </a:prstGeom>
          <a:solidFill>
            <a:srgbClr val="CAEAFF"/>
          </a:solidFill>
          <a:ln w="19050"/>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9" name="Text Box 8"/>
          <p:cNvSpPr txBox="1"/>
          <p:nvPr/>
        </p:nvSpPr>
        <p:spPr>
          <a:xfrm>
            <a:off x="8989060" y="4945380"/>
            <a:ext cx="2882265" cy="1476375"/>
          </a:xfrm>
          <a:prstGeom prst="rect">
            <a:avLst/>
          </a:prstGeom>
          <a:noFill/>
        </p:spPr>
        <p:txBody>
          <a:bodyPr wrap="square" rtlCol="0">
            <a:spAutoFit/>
          </a:bodyPr>
          <a:p>
            <a:r>
              <a:rPr lang="en-US" b="1"/>
              <a:t>See our paper for results with other sampling strategies, e.g., </a:t>
            </a:r>
            <a:r>
              <a:rPr lang="en-US" b="1">
                <a:sym typeface="+mn-ea"/>
              </a:rPr>
              <a:t>EL2N</a:t>
            </a:r>
            <a:r>
              <a:rPr lang="en-US" b="1"/>
              <a:t> (Paul et al., 2021) for coreset selection</a:t>
            </a:r>
            <a:endParaRPr lang="en-US" b="1"/>
          </a:p>
        </p:txBody>
      </p:sp>
      <p:grpSp>
        <p:nvGrpSpPr>
          <p:cNvPr id="23" name="Group 22"/>
          <p:cNvGrpSpPr/>
          <p:nvPr/>
        </p:nvGrpSpPr>
        <p:grpSpPr>
          <a:xfrm>
            <a:off x="313055" y="1619885"/>
            <a:ext cx="4117340" cy="4802505"/>
            <a:chOff x="1736" y="2730"/>
            <a:chExt cx="6484" cy="7563"/>
          </a:xfrm>
        </p:grpSpPr>
        <p:pic>
          <p:nvPicPr>
            <p:cNvPr id="5" name="Picture 4" descr="ChatGPT Image Apr 8, 2025 at 12_29_02 PM"/>
            <p:cNvPicPr>
              <a:picLocks noChangeAspect="1"/>
            </p:cNvPicPr>
            <p:nvPr/>
          </p:nvPicPr>
          <p:blipFill>
            <a:blip r:embed="rId2"/>
            <a:srcRect t="9593" b="12648"/>
            <a:stretch>
              <a:fillRect/>
            </a:stretch>
          </p:blipFill>
          <p:spPr>
            <a:xfrm>
              <a:off x="1736" y="2730"/>
              <a:ext cx="6484" cy="7563"/>
            </a:xfrm>
            <a:prstGeom prst="rect">
              <a:avLst/>
            </a:prstGeom>
          </p:spPr>
        </p:pic>
        <p:pic>
          <p:nvPicPr>
            <p:cNvPr id="11" name="Picture 10" descr="ChatGPT Image Apr 8, 2025 at 12_29_02 PM"/>
            <p:cNvPicPr>
              <a:picLocks noChangeAspect="1"/>
            </p:cNvPicPr>
            <p:nvPr/>
          </p:nvPicPr>
          <p:blipFill>
            <a:blip r:embed="rId2"/>
            <a:srcRect l="43461" t="12996" r="44062" b="76599"/>
            <a:stretch>
              <a:fillRect/>
            </a:stretch>
          </p:blipFill>
          <p:spPr>
            <a:xfrm>
              <a:off x="3566" y="3060"/>
              <a:ext cx="809" cy="1012"/>
            </a:xfrm>
            <a:prstGeom prst="rect">
              <a:avLst/>
            </a:prstGeom>
          </p:spPr>
        </p:pic>
        <p:pic>
          <p:nvPicPr>
            <p:cNvPr id="13" name="Picture 12" descr="ChatGPT Image Apr 8, 2025 at 12_29_02 PM"/>
            <p:cNvPicPr>
              <a:picLocks noChangeAspect="1"/>
            </p:cNvPicPr>
            <p:nvPr/>
          </p:nvPicPr>
          <p:blipFill>
            <a:blip r:embed="rId2"/>
            <a:srcRect l="43461" t="12996" r="44062" b="76599"/>
            <a:stretch>
              <a:fillRect/>
            </a:stretch>
          </p:blipFill>
          <p:spPr>
            <a:xfrm>
              <a:off x="6514" y="3060"/>
              <a:ext cx="809" cy="1012"/>
            </a:xfrm>
            <a:prstGeom prst="rect">
              <a:avLst/>
            </a:prstGeom>
          </p:spPr>
        </p:pic>
        <p:pic>
          <p:nvPicPr>
            <p:cNvPr id="14" name="Picture 13" descr="ChatGPT Image Apr 8, 2025 at 12_29_02 PM"/>
            <p:cNvPicPr>
              <a:picLocks noChangeAspect="1"/>
            </p:cNvPicPr>
            <p:nvPr/>
          </p:nvPicPr>
          <p:blipFill>
            <a:blip r:embed="rId2"/>
            <a:srcRect l="43461" t="12996" r="44062" b="76599"/>
            <a:stretch>
              <a:fillRect/>
            </a:stretch>
          </p:blipFill>
          <p:spPr>
            <a:xfrm>
              <a:off x="2614" y="4118"/>
              <a:ext cx="809" cy="1012"/>
            </a:xfrm>
            <a:prstGeom prst="rect">
              <a:avLst/>
            </a:prstGeom>
          </p:spPr>
        </p:pic>
        <p:pic>
          <p:nvPicPr>
            <p:cNvPr id="20" name="Picture 19" descr="ChatGPT Image Apr 8, 2025 at 12_29_02 PM"/>
            <p:cNvPicPr>
              <a:picLocks noChangeAspect="1"/>
            </p:cNvPicPr>
            <p:nvPr/>
          </p:nvPicPr>
          <p:blipFill>
            <a:blip r:embed="rId2"/>
            <a:srcRect l="43461" t="13819" r="45080" b="76599"/>
            <a:stretch>
              <a:fillRect/>
            </a:stretch>
          </p:blipFill>
          <p:spPr>
            <a:xfrm>
              <a:off x="4559" y="7659"/>
              <a:ext cx="743" cy="932"/>
            </a:xfrm>
            <a:prstGeom prst="rect">
              <a:avLst/>
            </a:prstGeom>
          </p:spPr>
        </p:pic>
        <p:pic>
          <p:nvPicPr>
            <p:cNvPr id="21" name="Picture 20" descr="ChatGPT Image Apr 8, 2025 at 12_29_02 PM"/>
            <p:cNvPicPr>
              <a:picLocks noChangeAspect="1"/>
            </p:cNvPicPr>
            <p:nvPr/>
          </p:nvPicPr>
          <p:blipFill>
            <a:blip r:embed="rId2"/>
            <a:srcRect l="43461" t="12996" r="44062" b="76599"/>
            <a:stretch>
              <a:fillRect/>
            </a:stretch>
          </p:blipFill>
          <p:spPr>
            <a:xfrm>
              <a:off x="6502" y="7256"/>
              <a:ext cx="809" cy="1012"/>
            </a:xfrm>
            <a:prstGeom prst="rect">
              <a:avLst/>
            </a:prstGeom>
          </p:spPr>
        </p:pic>
        <p:pic>
          <p:nvPicPr>
            <p:cNvPr id="28" name="Picture 27" descr="ChatGPT Image Apr 8, 2025 at 12_29_02 PM"/>
            <p:cNvPicPr>
              <a:picLocks noChangeAspect="1"/>
            </p:cNvPicPr>
            <p:nvPr/>
          </p:nvPicPr>
          <p:blipFill>
            <a:blip r:embed="rId2"/>
            <a:srcRect l="13598" t="16401" r="74278" b="80742"/>
            <a:stretch>
              <a:fillRect/>
            </a:stretch>
          </p:blipFill>
          <p:spPr>
            <a:xfrm>
              <a:off x="5869" y="9348"/>
              <a:ext cx="1099" cy="392"/>
            </a:xfrm>
            <a:prstGeom prst="rect">
              <a:avLst/>
            </a:prstGeom>
          </p:spPr>
        </p:pic>
        <p:pic>
          <p:nvPicPr>
            <p:cNvPr id="4" name="Picture 3" descr="ChatGPT Image Apr 8, 2025 at 12_51_58 PM"/>
            <p:cNvPicPr>
              <a:picLocks noChangeAspect="1"/>
            </p:cNvPicPr>
            <p:nvPr/>
          </p:nvPicPr>
          <p:blipFill>
            <a:blip r:embed="rId3"/>
            <a:srcRect l="28819" t="34352" r="27181" b="43704"/>
            <a:stretch>
              <a:fillRect/>
            </a:stretch>
          </p:blipFill>
          <p:spPr>
            <a:xfrm>
              <a:off x="3610" y="5141"/>
              <a:ext cx="2837" cy="2123"/>
            </a:xfrm>
            <a:prstGeom prst="rect">
              <a:avLst/>
            </a:prstGeom>
          </p:spPr>
        </p:pic>
        <p:pic>
          <p:nvPicPr>
            <p:cNvPr id="7" name="Picture 6" descr="ChatGPT Image Apr 8, 2025 at 12_51_58 PM"/>
            <p:cNvPicPr>
              <a:picLocks noChangeAspect="1"/>
            </p:cNvPicPr>
            <p:nvPr/>
          </p:nvPicPr>
          <p:blipFill>
            <a:blip r:embed="rId3"/>
            <a:srcRect l="55774" t="34352" r="27181" b="41688"/>
            <a:stretch>
              <a:fillRect/>
            </a:stretch>
          </p:blipFill>
          <p:spPr>
            <a:xfrm>
              <a:off x="5348" y="5141"/>
              <a:ext cx="1099" cy="2318"/>
            </a:xfrm>
            <a:prstGeom prst="rect">
              <a:avLst/>
            </a:prstGeom>
          </p:spPr>
        </p:pic>
      </p:grpSp>
      <p:sp>
        <p:nvSpPr>
          <p:cNvPr id="27" name="Text Box 26"/>
          <p:cNvSpPr txBox="1"/>
          <p:nvPr/>
        </p:nvSpPr>
        <p:spPr>
          <a:xfrm>
            <a:off x="3853180" y="5624195"/>
            <a:ext cx="3034030" cy="645160"/>
          </a:xfrm>
          <a:prstGeom prst="rect">
            <a:avLst/>
          </a:prstGeom>
          <a:noFill/>
        </p:spPr>
        <p:txBody>
          <a:bodyPr wrap="square" rtlCol="0">
            <a:spAutoFit/>
          </a:bodyPr>
          <a:p>
            <a:r>
              <a:rPr lang="en-US" b="1"/>
              <a:t>as a </a:t>
            </a:r>
            <a:r>
              <a:rPr lang="en-US" b="1">
                <a:solidFill>
                  <a:srgbClr val="990000"/>
                </a:solidFill>
              </a:rPr>
              <a:t>contiguous segment</a:t>
            </a:r>
            <a:r>
              <a:rPr lang="en-US" b="1"/>
              <a:t> from protected books</a:t>
            </a:r>
            <a:endParaRPr lang="en-US" b="1"/>
          </a:p>
        </p:txBody>
      </p:sp>
      <p:sp>
        <p:nvSpPr>
          <p:cNvPr id="6" name="Text Box 5"/>
          <p:cNvSpPr txBox="1"/>
          <p:nvPr/>
        </p:nvSpPr>
        <p:spPr>
          <a:xfrm>
            <a:off x="4135120" y="1795780"/>
            <a:ext cx="2168525" cy="1348105"/>
          </a:xfrm>
          <a:prstGeom prst="rect">
            <a:avLst/>
          </a:prstGeom>
          <a:noFill/>
        </p:spPr>
        <p:txBody>
          <a:bodyPr wrap="square" rtlCol="0" anchor="t">
            <a:noAutofit/>
          </a:bodyPr>
          <a:p>
            <a:r>
              <a:rPr lang="en-US" b="1">
                <a:solidFill>
                  <a:schemeClr val="tx1">
                    <a:lumMod val="95000"/>
                    <a:lumOff val="5000"/>
                  </a:schemeClr>
                </a:solidFill>
                <a:sym typeface="+mn-ea"/>
              </a:rPr>
              <a:t>Only use new books from the BookMIA dataset (Shi et al., 2023)</a:t>
            </a:r>
            <a:endParaRPr lang="en-US" b="1">
              <a:solidFill>
                <a:schemeClr val="tx1">
                  <a:lumMod val="95000"/>
                  <a:lumOff val="5000"/>
                </a:schemeClr>
              </a:solidFill>
              <a:sym typeface="+mn-ea"/>
            </a:endParaRPr>
          </a:p>
        </p:txBody>
      </p:sp>
      <p:sp>
        <p:nvSpPr>
          <p:cNvPr id="12" name="Slide Number Placeholder 11"/>
          <p:cNvSpPr>
            <a:spLocks noGrp="1"/>
          </p:cNvSpPr>
          <p:nvPr>
            <p:ph type="sldNum" sz="quarter" idx="12"/>
          </p:nvPr>
        </p:nvSpPr>
        <p:spPr/>
        <p:txBody>
          <a:bodyPr/>
          <a:p>
            <a:fld id="{49AE70B2-8BF9-45C0-BB95-33D1B9D3A854}" type="slidenum">
              <a:rPr lang="zh-CN" altLang="en-US" smtClean="0"/>
            </a:fld>
            <a:endParaRPr lang="zh-CN" alt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9" name="Picture 18" descr="ChatGPT Image Apr 22, 2025 at 11_12_20 AM"/>
          <p:cNvPicPr>
            <a:picLocks noChangeAspect="1"/>
          </p:cNvPicPr>
          <p:nvPr/>
        </p:nvPicPr>
        <p:blipFill>
          <a:blip r:embed="rId1"/>
          <a:stretch>
            <a:fillRect/>
          </a:stretch>
        </p:blipFill>
        <p:spPr>
          <a:xfrm>
            <a:off x="5769610" y="4123690"/>
            <a:ext cx="2286000" cy="2286000"/>
          </a:xfrm>
          <a:prstGeom prst="rect">
            <a:avLst/>
          </a:prstGeom>
        </p:spPr>
      </p:pic>
      <p:sp>
        <p:nvSpPr>
          <p:cNvPr id="23" name="Rectangles 22"/>
          <p:cNvSpPr/>
          <p:nvPr/>
        </p:nvSpPr>
        <p:spPr>
          <a:xfrm>
            <a:off x="7304405" y="1592580"/>
            <a:ext cx="4678045" cy="1435735"/>
          </a:xfrm>
          <a:prstGeom prst="rect">
            <a:avLst/>
          </a:prstGeom>
          <a:solidFill>
            <a:schemeClr val="bg2">
              <a:lumMod val="75000"/>
              <a:alpha val="59000"/>
            </a:schemeClr>
          </a:solidFill>
          <a:ln w="28575">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2" name="Title 1"/>
          <p:cNvSpPr>
            <a:spLocks noGrp="1"/>
          </p:cNvSpPr>
          <p:nvPr>
            <p:ph type="title"/>
          </p:nvPr>
        </p:nvSpPr>
        <p:spPr>
          <a:xfrm>
            <a:off x="647700" y="258445"/>
            <a:ext cx="5772785" cy="1325880"/>
          </a:xfrm>
        </p:spPr>
        <p:txBody>
          <a:bodyPr/>
          <a:p>
            <a:r>
              <a:rPr lang="en-US" sz="3200" b="1"/>
              <a:t>And there’s more!</a:t>
            </a:r>
            <a:endParaRPr lang="en-US" sz="3200" b="1"/>
          </a:p>
        </p:txBody>
      </p:sp>
      <p:sp>
        <p:nvSpPr>
          <p:cNvPr id="9" name="Text Box 8"/>
          <p:cNvSpPr txBox="1"/>
          <p:nvPr/>
        </p:nvSpPr>
        <p:spPr>
          <a:xfrm>
            <a:off x="7304405" y="3225165"/>
            <a:ext cx="4855210" cy="368300"/>
          </a:xfrm>
          <a:prstGeom prst="rect">
            <a:avLst/>
          </a:prstGeom>
          <a:noFill/>
        </p:spPr>
        <p:txBody>
          <a:bodyPr wrap="square" rtlCol="0">
            <a:spAutoFit/>
          </a:bodyPr>
          <a:p>
            <a:r>
              <a:rPr lang="en-US" b="1">
                <a:solidFill>
                  <a:schemeClr val="accent2"/>
                </a:solidFill>
                <a:sym typeface="+mn-ea"/>
              </a:rPr>
              <a:t>Come explore more at our poster session!</a:t>
            </a:r>
            <a:endParaRPr lang="en-US" b="1">
              <a:solidFill>
                <a:schemeClr val="accent2"/>
              </a:solidFill>
              <a:sym typeface="+mn-ea"/>
            </a:endParaRPr>
          </a:p>
        </p:txBody>
      </p:sp>
      <p:sp>
        <p:nvSpPr>
          <p:cNvPr id="11" name="Content Placeholder 10"/>
          <p:cNvSpPr/>
          <p:nvPr>
            <p:ph idx="1"/>
          </p:nvPr>
        </p:nvSpPr>
        <p:spPr>
          <a:xfrm>
            <a:off x="404495" y="1375410"/>
            <a:ext cx="9067165" cy="3054985"/>
          </a:xfrm>
        </p:spPr>
        <p:txBody>
          <a:bodyPr>
            <a:normAutofit/>
          </a:bodyPr>
          <a:p>
            <a:pPr>
              <a:lnSpc>
                <a:spcPct val="140000"/>
              </a:lnSpc>
            </a:pPr>
            <a:r>
              <a:rPr lang="en-US" sz="2400" b="1">
                <a:solidFill>
                  <a:schemeClr val="tx1">
                    <a:lumMod val="95000"/>
                    <a:lumOff val="5000"/>
                  </a:schemeClr>
                </a:solidFill>
              </a:rPr>
              <a:t>Many other interesting results in the paper</a:t>
            </a:r>
            <a:endParaRPr lang="en-US" sz="2400" b="1">
              <a:solidFill>
                <a:schemeClr val="tx1">
                  <a:lumMod val="95000"/>
                  <a:lumOff val="5000"/>
                </a:schemeClr>
              </a:solidFill>
            </a:endParaRPr>
          </a:p>
          <a:p>
            <a:pPr lvl="1">
              <a:lnSpc>
                <a:spcPct val="140000"/>
              </a:lnSpc>
            </a:pPr>
            <a:r>
              <a:rPr lang="en-US" sz="1800" b="1">
                <a:solidFill>
                  <a:schemeClr val="accent5"/>
                </a:solidFill>
              </a:rPr>
              <a:t>Properties</a:t>
            </a:r>
            <a:r>
              <a:rPr lang="en-US" sz="1800" b="1">
                <a:solidFill>
                  <a:schemeClr val="tx1"/>
                </a:solidFill>
              </a:rPr>
              <a:t> of the dataset usage inference problem</a:t>
            </a:r>
            <a:endParaRPr lang="en-US" sz="1800" b="1">
              <a:solidFill>
                <a:schemeClr val="tx1"/>
              </a:solidFill>
            </a:endParaRPr>
          </a:p>
          <a:p>
            <a:pPr lvl="1">
              <a:lnSpc>
                <a:spcPct val="140000"/>
              </a:lnSpc>
            </a:pPr>
            <a:r>
              <a:rPr lang="en-US" sz="1800" b="1">
                <a:solidFill>
                  <a:schemeClr val="tx1"/>
                </a:solidFill>
              </a:rPr>
              <a:t>More </a:t>
            </a:r>
            <a:r>
              <a:rPr lang="en-US" sz="1800" b="1">
                <a:solidFill>
                  <a:schemeClr val="accent4"/>
                </a:solidFill>
              </a:rPr>
              <a:t>efficient</a:t>
            </a:r>
            <a:r>
              <a:rPr lang="en-US" sz="1800" b="1">
                <a:solidFill>
                  <a:schemeClr val="tx1"/>
                </a:solidFill>
              </a:rPr>
              <a:t> debiasing methods</a:t>
            </a:r>
            <a:endParaRPr lang="en-US" sz="1800" b="1">
              <a:solidFill>
                <a:schemeClr val="tx1"/>
              </a:solidFill>
            </a:endParaRPr>
          </a:p>
          <a:p>
            <a:pPr lvl="1">
              <a:lnSpc>
                <a:spcPct val="140000"/>
              </a:lnSpc>
            </a:pPr>
            <a:r>
              <a:rPr lang="en-US" sz="1800" b="1">
                <a:solidFill>
                  <a:schemeClr val="tx1"/>
                </a:solidFill>
              </a:rPr>
              <a:t>Uncertainty quantification for DUCI</a:t>
            </a:r>
            <a:endParaRPr lang="en-US" sz="1800" b="1">
              <a:solidFill>
                <a:schemeClr val="tx1"/>
              </a:solidFill>
            </a:endParaRPr>
          </a:p>
          <a:p>
            <a:pPr lvl="1">
              <a:lnSpc>
                <a:spcPct val="140000"/>
              </a:lnSpc>
            </a:pPr>
            <a:r>
              <a:rPr lang="en-US" sz="1800" b="1">
                <a:solidFill>
                  <a:schemeClr val="tx1"/>
                </a:solidFill>
              </a:rPr>
              <a:t>Toward better debiasing by leveraging correlation</a:t>
            </a:r>
            <a:endParaRPr lang="en-US" sz="1800" b="1">
              <a:solidFill>
                <a:schemeClr val="tx1"/>
              </a:solidFill>
            </a:endParaRPr>
          </a:p>
          <a:p>
            <a:pPr lvl="1">
              <a:lnSpc>
                <a:spcPct val="140000"/>
              </a:lnSpc>
            </a:pPr>
            <a:r>
              <a:rPr lang="en-US" sz="1800" b="1">
                <a:solidFill>
                  <a:schemeClr val="tx1"/>
                </a:solidFill>
              </a:rPr>
              <a:t>Factors influencing DUCI effectiveness</a:t>
            </a:r>
            <a:endParaRPr lang="en-US" sz="1800" b="1">
              <a:solidFill>
                <a:schemeClr val="tx1"/>
              </a:solidFill>
            </a:endParaRPr>
          </a:p>
        </p:txBody>
      </p:sp>
      <p:cxnSp>
        <p:nvCxnSpPr>
          <p:cNvPr id="13" name="Straight Connector 12"/>
          <p:cNvCxnSpPr/>
          <p:nvPr/>
        </p:nvCxnSpPr>
        <p:spPr>
          <a:xfrm>
            <a:off x="7127240" y="921385"/>
            <a:ext cx="0" cy="3237865"/>
          </a:xfrm>
          <a:prstGeom prst="line">
            <a:avLst/>
          </a:prstGeom>
          <a:ln w="38100">
            <a:solidFill>
              <a:schemeClr val="tx1">
                <a:lumMod val="50000"/>
                <a:lumOff val="50000"/>
              </a:schemeClr>
            </a:solidFill>
          </a:ln>
        </p:spPr>
        <p:style>
          <a:lnRef idx="2">
            <a:schemeClr val="accent1"/>
          </a:lnRef>
          <a:fillRef idx="0">
            <a:srgbClr val="FFFFFF"/>
          </a:fillRef>
          <a:effectRef idx="0">
            <a:srgbClr val="FFFFFF"/>
          </a:effectRef>
          <a:fontRef idx="minor">
            <a:schemeClr val="tx1"/>
          </a:fontRef>
        </p:style>
      </p:cxnSp>
      <p:sp>
        <p:nvSpPr>
          <p:cNvPr id="7" name="Text Box 6"/>
          <p:cNvSpPr txBox="1"/>
          <p:nvPr/>
        </p:nvSpPr>
        <p:spPr>
          <a:xfrm>
            <a:off x="2593340" y="6214745"/>
            <a:ext cx="5473065" cy="534035"/>
          </a:xfrm>
          <a:prstGeom prst="rect">
            <a:avLst/>
          </a:prstGeom>
        </p:spPr>
        <p:txBody>
          <a:bodyPr wrap="square">
            <a:spAutoFit/>
          </a:bodyPr>
          <a:p>
            <a:pPr marL="0" indent="0">
              <a:lnSpc>
                <a:spcPct val="120000"/>
              </a:lnSpc>
            </a:pPr>
            <a:r>
              <a:rPr sz="2400" b="1" i="0">
                <a:solidFill>
                  <a:srgbClr val="000000"/>
                </a:solidFill>
              </a:rPr>
              <a:t>🛠️</a:t>
            </a:r>
            <a:r>
              <a:rPr lang="en-US" sz="2400" b="1" i="0">
                <a:solidFill>
                  <a:srgbClr val="000000"/>
                </a:solidFill>
              </a:rPr>
              <a:t> </a:t>
            </a:r>
            <a:r>
              <a:rPr sz="2400" b="1" i="0">
                <a:solidFill>
                  <a:srgbClr val="000000"/>
                </a:solidFill>
              </a:rPr>
              <a:t>DUCI is </a:t>
            </a:r>
            <a:r>
              <a:rPr lang="en-US" sz="2400" b="1" i="0">
                <a:solidFill>
                  <a:srgbClr val="000000"/>
                </a:solidFill>
              </a:rPr>
              <a:t>in </a:t>
            </a:r>
            <a:r>
              <a:rPr sz="2400" b="1" i="0">
                <a:solidFill>
                  <a:srgbClr val="000000"/>
                </a:solidFill>
              </a:rPr>
              <a:t>Privacy Meter Toolkit!</a:t>
            </a:r>
            <a:endParaRPr sz="2400" b="1" i="0">
              <a:solidFill>
                <a:srgbClr val="000000"/>
              </a:solidFill>
            </a:endParaRPr>
          </a:p>
        </p:txBody>
      </p:sp>
      <p:sp>
        <p:nvSpPr>
          <p:cNvPr id="6" name="Text Box 5"/>
          <p:cNvSpPr txBox="1"/>
          <p:nvPr/>
        </p:nvSpPr>
        <p:spPr>
          <a:xfrm>
            <a:off x="7588250" y="1689735"/>
            <a:ext cx="4361815" cy="1178560"/>
          </a:xfrm>
          <a:prstGeom prst="rect">
            <a:avLst/>
          </a:prstGeom>
        </p:spPr>
        <p:txBody>
          <a:bodyPr wrap="square">
            <a:spAutoFit/>
          </a:bodyPr>
          <a:p>
            <a:pPr indent="0" algn="l">
              <a:lnSpc>
                <a:spcPct val="130000"/>
              </a:lnSpc>
              <a:spcBef>
                <a:spcPts val="1000"/>
              </a:spcBef>
              <a:buClrTx/>
              <a:buSzTx/>
              <a:buFont typeface="Arial" panose="020B0604020202090204" pitchFamily="34" charset="0"/>
              <a:buNone/>
            </a:pPr>
            <a:r>
              <a:rPr lang="en-US" sz="2400" b="1" i="0">
                <a:solidFill>
                  <a:schemeClr val="tx1">
                    <a:lumMod val="95000"/>
                    <a:lumOff val="5000"/>
                  </a:schemeClr>
                </a:solidFill>
              </a:rPr>
              <a:t>April 26 (Sat) 15:00 — 17:30</a:t>
            </a:r>
            <a:endParaRPr lang="en-US" sz="2400" b="1" i="0">
              <a:solidFill>
                <a:schemeClr val="tx1">
                  <a:lumMod val="95000"/>
                  <a:lumOff val="5000"/>
                </a:schemeClr>
              </a:solidFill>
            </a:endParaRPr>
          </a:p>
          <a:p>
            <a:pPr indent="0" algn="l">
              <a:lnSpc>
                <a:spcPct val="130000"/>
              </a:lnSpc>
              <a:spcBef>
                <a:spcPts val="1000"/>
              </a:spcBef>
              <a:buClrTx/>
              <a:buSzTx/>
              <a:buFont typeface="Arial" panose="020B0604020202090204" pitchFamily="34" charset="0"/>
              <a:buNone/>
            </a:pPr>
            <a:r>
              <a:rPr lang="en-US" sz="2400" b="1">
                <a:sym typeface="+mn-ea"/>
              </a:rPr>
              <a:t>Hall 3 + Hall 2B #473</a:t>
            </a:r>
            <a:endParaRPr lang="en-US" sz="2400" b="1" i="0">
              <a:solidFill>
                <a:schemeClr val="tx1">
                  <a:lumMod val="95000"/>
                  <a:lumOff val="5000"/>
                </a:schemeClr>
              </a:solidFill>
              <a:sym typeface="+mn-ea"/>
            </a:endParaRPr>
          </a:p>
        </p:txBody>
      </p:sp>
      <p:sp>
        <p:nvSpPr>
          <p:cNvPr id="10" name="Title 1"/>
          <p:cNvSpPr>
            <a:spLocks noGrp="1"/>
          </p:cNvSpPr>
          <p:nvPr/>
        </p:nvSpPr>
        <p:spPr>
          <a:xfrm>
            <a:off x="8217535" y="258445"/>
            <a:ext cx="3314700" cy="1325880"/>
          </a:xfrm>
          <a:prstGeom prst="rect">
            <a:avLst/>
          </a:prstGeom>
        </p:spPr>
        <p:txBody>
          <a:bodyPr vert="horz" lIns="91440" tIns="45720" rIns="91440" bIns="45720" rtlCol="0" anchor="ctr" anchorCtr="0">
            <a:normAutofit/>
          </a:bodyPr>
          <a:lstStyle>
            <a:lvl1pPr algn="l" defTabSz="914400" rtl="0" eaLnBrk="1" latinLnBrk="0" hangingPunct="1">
              <a:lnSpc>
                <a:spcPct val="90000"/>
              </a:lnSpc>
              <a:spcBef>
                <a:spcPct val="0"/>
              </a:spcBef>
              <a:buNone/>
              <a:defRPr sz="4400" b="0" kern="1200">
                <a:solidFill>
                  <a:schemeClr val="tx1"/>
                </a:solidFill>
                <a:effectLst/>
                <a:latin typeface="+mj-lt"/>
                <a:ea typeface="+mj-ea"/>
                <a:cs typeface="+mj-cs"/>
              </a:defRPr>
            </a:lvl1pPr>
          </a:lstStyle>
          <a:p>
            <a:r>
              <a:rPr lang="en-US" sz="3200" b="1">
                <a:solidFill>
                  <a:schemeClr val="tx1">
                    <a:lumMod val="95000"/>
                    <a:lumOff val="5000"/>
                  </a:schemeClr>
                </a:solidFill>
                <a:sym typeface="+mn-ea"/>
              </a:rPr>
              <a:t>Poster Session</a:t>
            </a:r>
            <a:endParaRPr lang="en-US" sz="3200" b="1"/>
          </a:p>
        </p:txBody>
      </p:sp>
      <p:pic>
        <p:nvPicPr>
          <p:cNvPr id="18" name="Picture 17" descr="qr-code"/>
          <p:cNvPicPr>
            <a:picLocks noChangeAspect="1"/>
          </p:cNvPicPr>
          <p:nvPr/>
        </p:nvPicPr>
        <p:blipFill>
          <a:blip r:embed="rId2"/>
          <a:stretch>
            <a:fillRect/>
          </a:stretch>
        </p:blipFill>
        <p:spPr>
          <a:xfrm>
            <a:off x="8055610" y="3682365"/>
            <a:ext cx="3175635" cy="3175635"/>
          </a:xfrm>
          <a:prstGeom prst="rect">
            <a:avLst/>
          </a:prstGeom>
        </p:spPr>
      </p:pic>
      <p:sp>
        <p:nvSpPr>
          <p:cNvPr id="3" name="Text Box 2"/>
          <p:cNvSpPr txBox="1"/>
          <p:nvPr/>
        </p:nvSpPr>
        <p:spPr>
          <a:xfrm>
            <a:off x="436245" y="4646295"/>
            <a:ext cx="4855210" cy="1170305"/>
          </a:xfrm>
          <a:prstGeom prst="rect">
            <a:avLst/>
          </a:prstGeom>
          <a:noFill/>
        </p:spPr>
        <p:txBody>
          <a:bodyPr wrap="square" rtlCol="0">
            <a:spAutoFit/>
          </a:bodyPr>
          <a:p>
            <a:pPr algn="l">
              <a:lnSpc>
                <a:spcPct val="130000"/>
              </a:lnSpc>
              <a:buClrTx/>
              <a:buSzTx/>
              <a:buFontTx/>
            </a:pPr>
            <a:r>
              <a:rPr lang="en-US" sz="1800" b="1">
                <a:solidFill>
                  <a:schemeClr val="accent2"/>
                </a:solidFill>
              </a:rPr>
              <a:t>Move beyond binary:</a:t>
            </a:r>
            <a:endParaRPr lang="en-US" sz="1800" b="1">
              <a:solidFill>
                <a:schemeClr val="accent2"/>
              </a:solidFill>
            </a:endParaRPr>
          </a:p>
          <a:p>
            <a:pPr algn="l">
              <a:lnSpc>
                <a:spcPct val="130000"/>
              </a:lnSpc>
              <a:buClrTx/>
              <a:buSzTx/>
              <a:buFontTx/>
            </a:pPr>
            <a:r>
              <a:rPr lang="en-US" sz="1800" b="1">
                <a:solidFill>
                  <a:schemeClr val="accent2"/>
                </a:solidFill>
              </a:rPr>
              <a:t>DUCI delivers fine-grained, practical dataset usage proportion estimates.</a:t>
            </a:r>
            <a:endParaRPr lang="en-US" sz="1800" b="1">
              <a:solidFill>
                <a:schemeClr val="accent2"/>
              </a:solidFill>
            </a:endParaRPr>
          </a:p>
        </p:txBody>
      </p:sp>
      <p:sp>
        <p:nvSpPr>
          <p:cNvPr id="5" name="Slide Number Placeholder 4"/>
          <p:cNvSpPr>
            <a:spLocks noGrp="1"/>
          </p:cNvSpPr>
          <p:nvPr>
            <p:ph type="sldNum" sz="quarter" idx="12"/>
          </p:nvPr>
        </p:nvSpPr>
        <p:spPr/>
        <p:txBody>
          <a:bodyPr/>
          <a:p>
            <a:fld id="{49AE70B2-8BF9-45C0-BB95-33D1B9D3A854}" type="slidenum">
              <a:rPr lang="zh-CN" altLang="en-US" smtClean="0"/>
            </a:fld>
            <a:endParaRPr lang="zh-CN" alt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647700" y="258445"/>
            <a:ext cx="9229725" cy="1325880"/>
          </a:xfrm>
        </p:spPr>
        <p:txBody>
          <a:bodyPr>
            <a:normAutofit/>
          </a:bodyPr>
          <a:p>
            <a:r>
              <a:rPr lang="en-US" sz="3200"/>
              <a:t>References</a:t>
            </a:r>
            <a:endParaRPr lang="en-US" sz="2400" b="1">
              <a:sym typeface="+mn-ea"/>
            </a:endParaRPr>
          </a:p>
        </p:txBody>
      </p:sp>
      <p:sp>
        <p:nvSpPr>
          <p:cNvPr id="5" name="Text Box 4"/>
          <p:cNvSpPr txBox="1"/>
          <p:nvPr/>
        </p:nvSpPr>
        <p:spPr>
          <a:xfrm>
            <a:off x="647700" y="1584325"/>
            <a:ext cx="11115675" cy="4030980"/>
          </a:xfrm>
          <a:prstGeom prst="rect">
            <a:avLst/>
          </a:prstGeom>
        </p:spPr>
        <p:txBody>
          <a:bodyPr wrap="square">
            <a:spAutoFit/>
          </a:bodyPr>
          <a:p>
            <a:pPr marL="285750" indent="-285750">
              <a:lnSpc>
                <a:spcPct val="200000"/>
              </a:lnSpc>
              <a:buFont typeface="Arial" panose="020B0604020202090204" pitchFamily="34" charset="0"/>
              <a:buChar char="•"/>
            </a:pPr>
            <a:r>
              <a:rPr lang="en-US" altLang="zh-CN" sz="1600" i="0">
                <a:solidFill>
                  <a:srgbClr val="000000"/>
                </a:solidFill>
              </a:rPr>
              <a:t>Maini, P., Yaghini, M., &amp; Papernot, N. (2021). Dataset inference: Ownership resolution in machine learning. ICLR.</a:t>
            </a:r>
            <a:endParaRPr lang="en-US" altLang="zh-CN" sz="1600" i="0">
              <a:solidFill>
                <a:srgbClr val="000000"/>
              </a:solidFill>
            </a:endParaRPr>
          </a:p>
          <a:p>
            <a:pPr marL="285750" indent="-285750">
              <a:lnSpc>
                <a:spcPct val="200000"/>
              </a:lnSpc>
              <a:buFont typeface="Arial" panose="020B0604020202090204" pitchFamily="34" charset="0"/>
              <a:buChar char="•"/>
            </a:pPr>
            <a:r>
              <a:rPr lang="en-US" altLang="zh-CN" sz="1600" i="0">
                <a:solidFill>
                  <a:srgbClr val="000000"/>
                </a:solidFill>
              </a:rPr>
              <a:t>Song, C., &amp; Shmatikov, V. (2019). Auditing data provenance in text-generation models. KDD. </a:t>
            </a:r>
            <a:endParaRPr lang="en-US" altLang="zh-CN" sz="1600" i="0">
              <a:solidFill>
                <a:srgbClr val="000000"/>
              </a:solidFill>
            </a:endParaRPr>
          </a:p>
          <a:p>
            <a:pPr marL="285750" indent="-285750">
              <a:lnSpc>
                <a:spcPct val="200000"/>
              </a:lnSpc>
              <a:buFont typeface="Arial" panose="020B0604020202090204" pitchFamily="34" charset="0"/>
              <a:buChar char="•"/>
            </a:pPr>
            <a:r>
              <a:rPr lang="en-US" altLang="zh-CN" sz="1600" i="0">
                <a:solidFill>
                  <a:srgbClr val="000000"/>
                </a:solidFill>
              </a:rPr>
              <a:t>Wei, C., Wang, Y., Gao, K., Shao, S., Li, Y., Wang, Z., &amp; Qin, Z. (2025). PointNCBW: Towards dataset ownership verification for point clouds via negative clean-label backdoor watermark. TIFS. </a:t>
            </a:r>
            <a:endParaRPr lang="en-US" altLang="zh-CN" sz="1600" i="0">
              <a:solidFill>
                <a:srgbClr val="000000"/>
              </a:solidFill>
            </a:endParaRPr>
          </a:p>
          <a:p>
            <a:pPr marL="285750" indent="-285750">
              <a:lnSpc>
                <a:spcPct val="200000"/>
              </a:lnSpc>
              <a:buFont typeface="Arial" panose="020B0604020202090204" pitchFamily="34" charset="0"/>
              <a:buChar char="•"/>
            </a:pPr>
            <a:r>
              <a:rPr lang="en-US" altLang="zh-CN" sz="1600" i="0">
                <a:solidFill>
                  <a:srgbClr val="000000"/>
                </a:solidFill>
              </a:rPr>
              <a:t>Li, Y., Zhu, M., Yang, X., Jiang, Y., Wei, T., &amp; Xia, S.-T. (2023). Black-box dataset ownership verification via backdoor watermarking. TIFS. </a:t>
            </a:r>
            <a:endParaRPr lang="en-US" altLang="zh-CN" sz="1600" i="0">
              <a:solidFill>
                <a:srgbClr val="000000"/>
              </a:solidFill>
            </a:endParaRPr>
          </a:p>
          <a:p>
            <a:pPr marL="285750" indent="-285750">
              <a:lnSpc>
                <a:spcPct val="200000"/>
              </a:lnSpc>
              <a:buFont typeface="Arial" panose="020B0604020202090204" pitchFamily="34" charset="0"/>
              <a:buChar char="•"/>
            </a:pPr>
            <a:r>
              <a:rPr lang="en-US" altLang="zh-CN" sz="1600" i="0">
                <a:solidFill>
                  <a:srgbClr val="000000"/>
                </a:solidFill>
              </a:rPr>
              <a:t>Shi, W., Ajith, A., Xia, M., Huang, Y., Liu, D., Blevins, T., Chen, D., &amp; Zettlemoyer, L. (2024). Detecting pretraining data from large language models. ICLR.</a:t>
            </a:r>
            <a:endParaRPr lang="en-US" altLang="zh-CN" sz="1600" i="0">
              <a:solidFill>
                <a:srgbClr val="000000"/>
              </a:solidFill>
            </a:endParaRPr>
          </a:p>
        </p:txBody>
      </p:sp>
      <p:sp>
        <p:nvSpPr>
          <p:cNvPr id="4" name="Slide Number Placeholder 3"/>
          <p:cNvSpPr>
            <a:spLocks noGrp="1"/>
          </p:cNvSpPr>
          <p:nvPr>
            <p:ph type="sldNum" sz="quarter" idx="12"/>
          </p:nvPr>
        </p:nvSpPr>
        <p:spPr/>
        <p:txBody>
          <a:bodyPr/>
          <a:p>
            <a:fld id="{49AE70B2-8BF9-45C0-BB95-33D1B9D3A854}" type="slidenum">
              <a:rPr lang="zh-CN" altLang="en-US" smtClean="0"/>
            </a:fld>
            <a:endParaRPr lang="zh-CN" alt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p:pic>
        <p:nvPicPr>
          <p:cNvPr id="25" name="334E55B0-647D-440b-865C-3EC943EB4CBC-46" descr="/Users/yaotong/Library/Containers/com.kingsoft.wpsoffice.mac/Data/tmp/wpsoffice.NtXgFrwpsoffice"/>
          <p:cNvPicPr>
            <a:picLocks noChangeAspect="1"/>
          </p:cNvPicPr>
          <p:nvPr/>
        </p:nvPicPr>
        <p:blipFill>
          <a:blip r:embed="rId1"/>
          <a:stretch>
            <a:fillRect/>
          </a:stretch>
        </p:blipFill>
        <p:spPr>
          <a:xfrm>
            <a:off x="793115" y="1504950"/>
            <a:ext cx="5478145" cy="890905"/>
          </a:xfrm>
          <a:prstGeom prst="rect">
            <a:avLst/>
          </a:prstGeom>
        </p:spPr>
      </p:pic>
      <p:grpSp>
        <p:nvGrpSpPr>
          <p:cNvPr id="36" name="Group 35"/>
          <p:cNvGrpSpPr/>
          <p:nvPr/>
        </p:nvGrpSpPr>
        <p:grpSpPr>
          <a:xfrm>
            <a:off x="5102860" y="1760220"/>
            <a:ext cx="1148080" cy="554990"/>
            <a:chOff x="8036" y="2772"/>
            <a:chExt cx="1808" cy="874"/>
          </a:xfrm>
        </p:grpSpPr>
        <p:cxnSp>
          <p:nvCxnSpPr>
            <p:cNvPr id="18" name="Straight Connector 17"/>
            <p:cNvCxnSpPr/>
            <p:nvPr/>
          </p:nvCxnSpPr>
          <p:spPr>
            <a:xfrm>
              <a:off x="9413" y="2772"/>
              <a:ext cx="150" cy="249"/>
            </a:xfrm>
            <a:prstGeom prst="line">
              <a:avLst/>
            </a:prstGeom>
            <a:ln w="28575">
              <a:solidFill>
                <a:srgbClr val="C00000"/>
              </a:solidFill>
            </a:ln>
          </p:spPr>
          <p:style>
            <a:lnRef idx="2">
              <a:schemeClr val="accent1"/>
            </a:lnRef>
            <a:fillRef idx="0">
              <a:srgbClr val="FFFFFF"/>
            </a:fillRef>
            <a:effectRef idx="0">
              <a:srgbClr val="FFFFFF"/>
            </a:effectRef>
            <a:fontRef idx="minor">
              <a:schemeClr val="tx1"/>
            </a:fontRef>
          </p:style>
        </p:cxnSp>
        <p:cxnSp>
          <p:nvCxnSpPr>
            <p:cNvPr id="22" name="Straight Connector 21"/>
            <p:cNvCxnSpPr/>
            <p:nvPr/>
          </p:nvCxnSpPr>
          <p:spPr>
            <a:xfrm>
              <a:off x="8036" y="3387"/>
              <a:ext cx="150" cy="249"/>
            </a:xfrm>
            <a:prstGeom prst="line">
              <a:avLst/>
            </a:prstGeom>
            <a:ln w="28575">
              <a:solidFill>
                <a:srgbClr val="C00000"/>
              </a:solidFill>
            </a:ln>
          </p:spPr>
          <p:style>
            <a:lnRef idx="2">
              <a:schemeClr val="accent1"/>
            </a:lnRef>
            <a:fillRef idx="0">
              <a:srgbClr val="FFFFFF"/>
            </a:fillRef>
            <a:effectRef idx="0">
              <a:srgbClr val="FFFFFF"/>
            </a:effectRef>
            <a:fontRef idx="minor">
              <a:schemeClr val="tx1"/>
            </a:fontRef>
          </p:style>
        </p:cxnSp>
        <p:cxnSp>
          <p:nvCxnSpPr>
            <p:cNvPr id="23" name="Straight Connector 22"/>
            <p:cNvCxnSpPr/>
            <p:nvPr/>
          </p:nvCxnSpPr>
          <p:spPr>
            <a:xfrm>
              <a:off x="9694" y="3398"/>
              <a:ext cx="150" cy="249"/>
            </a:xfrm>
            <a:prstGeom prst="line">
              <a:avLst/>
            </a:prstGeom>
            <a:ln w="28575">
              <a:solidFill>
                <a:srgbClr val="C00000"/>
              </a:solidFill>
            </a:ln>
          </p:spPr>
          <p:style>
            <a:lnRef idx="2">
              <a:schemeClr val="accent1"/>
            </a:lnRef>
            <a:fillRef idx="0">
              <a:srgbClr val="FFFFFF"/>
            </a:fillRef>
            <a:effectRef idx="0">
              <a:srgbClr val="FFFFFF"/>
            </a:effectRef>
            <a:fontRef idx="minor">
              <a:schemeClr val="tx1"/>
            </a:fontRef>
          </p:style>
        </p:cxnSp>
      </p:grpSp>
      <p:sp>
        <p:nvSpPr>
          <p:cNvPr id="19" name="Title 18"/>
          <p:cNvSpPr>
            <a:spLocks noGrp="1"/>
          </p:cNvSpPr>
          <p:nvPr>
            <p:ph type="title"/>
          </p:nvPr>
        </p:nvSpPr>
        <p:spPr/>
        <p:txBody>
          <a:bodyPr/>
          <a:p>
            <a:r>
              <a:rPr lang="en-US" sz="3200"/>
              <a:t>How </a:t>
            </a:r>
            <a:r>
              <a:rPr lang="en-US" sz="3200">
                <a:solidFill>
                  <a:srgbClr val="990000"/>
                </a:solidFill>
              </a:rPr>
              <a:t>accurate</a:t>
            </a:r>
            <a:r>
              <a:rPr lang="en-US" sz="3200"/>
              <a:t> and </a:t>
            </a:r>
            <a:r>
              <a:rPr lang="en-US" sz="3200">
                <a:solidFill>
                  <a:schemeClr val="accent4">
                    <a:lumMod val="75000"/>
                  </a:schemeClr>
                </a:solidFill>
              </a:rPr>
              <a:t>efficient</a:t>
            </a:r>
            <a:r>
              <a:rPr lang="en-US" sz="3200"/>
              <a:t> is our estimator?</a:t>
            </a:r>
            <a:endParaRPr lang="en-US" sz="3200"/>
          </a:p>
        </p:txBody>
      </p:sp>
      <p:grpSp>
        <p:nvGrpSpPr>
          <p:cNvPr id="35" name="Group 34"/>
          <p:cNvGrpSpPr/>
          <p:nvPr/>
        </p:nvGrpSpPr>
        <p:grpSpPr>
          <a:xfrm>
            <a:off x="803275" y="2652395"/>
            <a:ext cx="5967730" cy="568960"/>
            <a:chOff x="1265" y="4177"/>
            <a:chExt cx="9398" cy="896"/>
          </a:xfrm>
        </p:grpSpPr>
        <p:sp>
          <p:nvSpPr>
            <p:cNvPr id="9" name="Rounded Rectangle 8"/>
            <p:cNvSpPr/>
            <p:nvPr/>
          </p:nvSpPr>
          <p:spPr>
            <a:xfrm>
              <a:off x="1265" y="4177"/>
              <a:ext cx="9399" cy="896"/>
            </a:xfrm>
            <a:prstGeom prst="roundRect">
              <a:avLst/>
            </a:prstGeom>
            <a:solidFill>
              <a:schemeClr val="accent6">
                <a:lumMod val="20000"/>
                <a:lumOff val="80000"/>
                <a:alpha val="59000"/>
              </a:schemeClr>
            </a:solidFill>
            <a:ln w="22225">
              <a:solidFill>
                <a:schemeClr val="accent6">
                  <a:lumMod val="50000"/>
                </a:schemeClr>
              </a:solidFill>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en-US">
                <a:sym typeface="+mn-ea"/>
              </a:endParaRPr>
            </a:p>
          </p:txBody>
        </p:sp>
        <p:pic>
          <p:nvPicPr>
            <p:cNvPr id="8" name="334E55B0-647D-440b-865C-3EC943EB4CBC-40" descr="/Users/yaotong/Library/Containers/com.kingsoft.wpsoffice.mac/Data/tmp/wpsoffice.EWQGVuwpsoffice"/>
            <p:cNvPicPr>
              <a:picLocks noChangeAspect="1"/>
            </p:cNvPicPr>
            <p:nvPr/>
          </p:nvPicPr>
          <p:blipFill>
            <a:blip r:embed="rId2"/>
            <a:stretch>
              <a:fillRect/>
            </a:stretch>
          </p:blipFill>
          <p:spPr>
            <a:xfrm>
              <a:off x="7011" y="4291"/>
              <a:ext cx="3318" cy="731"/>
            </a:xfrm>
            <a:prstGeom prst="rect">
              <a:avLst/>
            </a:prstGeom>
          </p:spPr>
        </p:pic>
        <p:sp>
          <p:nvSpPr>
            <p:cNvPr id="24" name="Text Box 23"/>
            <p:cNvSpPr txBox="1"/>
            <p:nvPr/>
          </p:nvSpPr>
          <p:spPr>
            <a:xfrm>
              <a:off x="1265" y="4311"/>
              <a:ext cx="5746" cy="580"/>
            </a:xfrm>
            <a:prstGeom prst="rect">
              <a:avLst/>
            </a:prstGeom>
            <a:noFill/>
          </p:spPr>
          <p:txBody>
            <a:bodyPr wrap="square" rtlCol="0">
              <a:spAutoFit/>
            </a:bodyPr>
            <a:p>
              <a:r>
                <a:rPr lang="en-US" b="1"/>
                <a:t>Reduce sampling error of order</a:t>
              </a:r>
              <a:endParaRPr lang="en-US" b="1"/>
            </a:p>
          </p:txBody>
        </p:sp>
      </p:grpSp>
      <p:grpSp>
        <p:nvGrpSpPr>
          <p:cNvPr id="14" name="Group 13"/>
          <p:cNvGrpSpPr/>
          <p:nvPr/>
        </p:nvGrpSpPr>
        <p:grpSpPr>
          <a:xfrm>
            <a:off x="202565" y="4619625"/>
            <a:ext cx="10236200" cy="1551940"/>
            <a:chOff x="1233" y="5476"/>
            <a:chExt cx="16120" cy="2444"/>
          </a:xfrm>
        </p:grpSpPr>
        <p:sp>
          <p:nvSpPr>
            <p:cNvPr id="7" name="Text Box 6"/>
            <p:cNvSpPr txBox="1"/>
            <p:nvPr/>
          </p:nvSpPr>
          <p:spPr>
            <a:xfrm>
              <a:off x="1249" y="5476"/>
              <a:ext cx="929" cy="919"/>
            </a:xfrm>
            <a:prstGeom prst="rect">
              <a:avLst/>
            </a:prstGeom>
            <a:noFill/>
          </p:spPr>
          <p:txBody>
            <a:bodyPr wrap="none" rtlCol="0" anchor="t">
              <a:spAutoFit/>
            </a:bodyPr>
            <a:p>
              <a:r>
                <a:rPr lang="en-US" sz="3200" b="1">
                  <a:solidFill>
                    <a:schemeClr val="accent4">
                      <a:lumMod val="75000"/>
                    </a:schemeClr>
                  </a:solidFill>
                  <a:latin typeface="Calibri" charset="0"/>
                  <a:ea typeface="Calibri" charset="0"/>
                </a:rPr>
                <a:t>①</a:t>
              </a:r>
              <a:endParaRPr lang="en-US" sz="3200" b="1">
                <a:solidFill>
                  <a:schemeClr val="accent4">
                    <a:lumMod val="75000"/>
                  </a:schemeClr>
                </a:solidFill>
                <a:latin typeface="Calibri" charset="0"/>
                <a:ea typeface="Calibri" charset="0"/>
              </a:endParaRPr>
            </a:p>
          </p:txBody>
        </p:sp>
        <p:sp>
          <p:nvSpPr>
            <p:cNvPr id="5" name="Rounded Rectangle 4"/>
            <p:cNvSpPr/>
            <p:nvPr/>
          </p:nvSpPr>
          <p:spPr>
            <a:xfrm>
              <a:off x="2178" y="7024"/>
              <a:ext cx="15175" cy="896"/>
            </a:xfrm>
            <a:prstGeom prst="roundRect">
              <a:avLst/>
            </a:prstGeom>
            <a:solidFill>
              <a:schemeClr val="accent4">
                <a:lumMod val="20000"/>
                <a:lumOff val="80000"/>
                <a:alpha val="73000"/>
              </a:schemeClr>
            </a:solidFill>
            <a:ln w="31750">
              <a:solidFill>
                <a:schemeClr val="accent4">
                  <a:lumMod val="75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2" name="Text Box 11"/>
            <p:cNvSpPr txBox="1"/>
            <p:nvPr/>
          </p:nvSpPr>
          <p:spPr>
            <a:xfrm>
              <a:off x="1233" y="6998"/>
              <a:ext cx="929" cy="919"/>
            </a:xfrm>
            <a:prstGeom prst="rect">
              <a:avLst/>
            </a:prstGeom>
            <a:noFill/>
          </p:spPr>
          <p:txBody>
            <a:bodyPr wrap="none" rtlCol="0" anchor="t">
              <a:spAutoFit/>
            </a:bodyPr>
            <a:p>
              <a:r>
                <a:rPr lang="en-US" sz="3200" b="1">
                  <a:solidFill>
                    <a:schemeClr val="accent4">
                      <a:lumMod val="75000"/>
                    </a:schemeClr>
                  </a:solidFill>
                  <a:latin typeface="Calibri" charset="0"/>
                  <a:ea typeface="Calibri" charset="0"/>
                </a:rPr>
                <a:t>②</a:t>
              </a:r>
              <a:endParaRPr lang="en-US" sz="3200" b="1">
                <a:solidFill>
                  <a:schemeClr val="accent4">
                    <a:lumMod val="75000"/>
                  </a:schemeClr>
                </a:solidFill>
                <a:latin typeface="Calibri" charset="0"/>
                <a:ea typeface="Calibri" charset="0"/>
              </a:endParaRPr>
            </a:p>
          </p:txBody>
        </p:sp>
        <p:sp>
          <p:nvSpPr>
            <p:cNvPr id="4" name="Rounded Rectangle 3"/>
            <p:cNvSpPr/>
            <p:nvPr/>
          </p:nvSpPr>
          <p:spPr>
            <a:xfrm>
              <a:off x="2178" y="5504"/>
              <a:ext cx="9215" cy="896"/>
            </a:xfrm>
            <a:prstGeom prst="roundRect">
              <a:avLst/>
            </a:prstGeom>
            <a:solidFill>
              <a:schemeClr val="accent4">
                <a:lumMod val="20000"/>
                <a:lumOff val="80000"/>
                <a:alpha val="73000"/>
              </a:schemeClr>
            </a:solidFill>
            <a:ln w="31750">
              <a:solidFill>
                <a:schemeClr val="accent4">
                  <a:lumMod val="75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mc:AlternateContent xmlns:mc="http://schemas.openxmlformats.org/markup-compatibility/2006">
          <mc:Choice xmlns:a14="http://schemas.microsoft.com/office/drawing/2010/main" Requires="a14">
            <p:sp>
              <p:nvSpPr>
                <p:cNvPr id="6" name="Text Box 5"/>
                <p:cNvSpPr txBox="1"/>
                <p:nvPr/>
              </p:nvSpPr>
              <p:spPr>
                <a:xfrm>
                  <a:off x="2178" y="5647"/>
                  <a:ext cx="9214" cy="623"/>
                </a:xfrm>
                <a:prstGeom prst="rect">
                  <a:avLst/>
                </a:prstGeom>
                <a:noFill/>
              </p:spPr>
              <p:txBody>
                <a:bodyPr wrap="square" rtlCol="0" anchor="t">
                  <a:spAutoFit/>
                </a:bodyPr>
                <a:p>
                  <a:r>
                    <a:rPr lang="en-US" b="1">
                      <a:sym typeface="+mn-ea"/>
                    </a:rPr>
                    <a:t>Dataset-level debiasing: when </a:t>
                  </a:r>
                  <a14:m>
                    <m:oMath xmlns:m="http://schemas.openxmlformats.org/officeDocument/2006/math">
                      <m:sSub>
                        <m:sSubPr>
                          <m:ctrlPr>
                            <a:rPr lang="en-US" b="1" i="1">
                              <a:latin typeface="DejaVu Math TeX Gyre" panose="02000503000000000000" charset="0"/>
                              <a:cs typeface="DejaVu Math TeX Gyre" panose="02000503000000000000" charset="0"/>
                              <a:sym typeface="+mn-ea"/>
                            </a:rPr>
                          </m:ctrlPr>
                        </m:sSubPr>
                        <m:e>
                          <m:r>
                            <a:rPr lang="en-US" b="1" i="1">
                              <a:latin typeface="DejaVu Math TeX Gyre" panose="02000503000000000000" charset="0"/>
                              <a:cs typeface="DejaVu Math TeX Gyre" panose="02000503000000000000" charset="0"/>
                              <a:sym typeface="+mn-ea"/>
                            </a:rPr>
                            <m:t>𝜸</m:t>
                          </m:r>
                        </m:e>
                        <m:sub>
                          <m:r>
                            <a:rPr lang="en-US" b="1" i="1">
                              <a:latin typeface="DejaVu Math TeX Gyre" panose="02000503000000000000" charset="0"/>
                              <a:cs typeface="DejaVu Math TeX Gyre" panose="02000503000000000000" charset="0"/>
                              <a:sym typeface="+mn-ea"/>
                            </a:rPr>
                            <m:t>𝟏</m:t>
                          </m:r>
                        </m:sub>
                      </m:sSub>
                      <m:r>
                        <a:rPr lang="en-US" b="1" i="1">
                          <a:latin typeface="DejaVu Math TeX Gyre" panose="02000503000000000000" charset="0"/>
                          <a:cs typeface="DejaVu Math TeX Gyre" panose="02000503000000000000" charset="0"/>
                          <a:sym typeface="+mn-ea"/>
                        </a:rPr>
                        <m:t>=</m:t>
                      </m:r>
                      <m:sSub>
                        <m:sSubPr>
                          <m:ctrlPr>
                            <a:rPr lang="en-US" b="1" i="1">
                              <a:latin typeface="DejaVu Math TeX Gyre" panose="02000503000000000000" charset="0"/>
                              <a:cs typeface="DejaVu Math TeX Gyre" panose="02000503000000000000" charset="0"/>
                              <a:sym typeface="+mn-ea"/>
                            </a:rPr>
                          </m:ctrlPr>
                        </m:sSubPr>
                        <m:e>
                          <m:r>
                            <a:rPr lang="en-US" b="1" i="1">
                              <a:latin typeface="DejaVu Math TeX Gyre" panose="02000503000000000000" charset="0"/>
                              <a:cs typeface="DejaVu Math TeX Gyre" panose="02000503000000000000" charset="0"/>
                              <a:sym typeface="+mn-ea"/>
                            </a:rPr>
                            <m:t>𝜸</m:t>
                          </m:r>
                        </m:e>
                        <m:sub>
                          <m:r>
                            <a:rPr lang="en-US" b="1" i="1">
                              <a:latin typeface="DejaVu Math TeX Gyre" panose="02000503000000000000" charset="0"/>
                              <a:cs typeface="DejaVu Math TeX Gyre" panose="02000503000000000000" charset="0"/>
                              <a:sym typeface="+mn-ea"/>
                            </a:rPr>
                            <m:t>𝟐</m:t>
                          </m:r>
                        </m:sub>
                      </m:sSub>
                      <m:r>
                        <a:rPr lang="en-US" b="1" i="1">
                          <a:latin typeface="DejaVu Math TeX Gyre" panose="02000503000000000000" charset="0"/>
                          <a:cs typeface="DejaVu Math TeX Gyre" panose="02000503000000000000" charset="0"/>
                          <a:sym typeface="+mn-ea"/>
                        </a:rPr>
                        <m:t>=...=</m:t>
                      </m:r>
                      <m:sSub>
                        <m:sSubPr>
                          <m:ctrlPr>
                            <a:rPr lang="en-US" b="1" i="1">
                              <a:latin typeface="DejaVu Math TeX Gyre" panose="02000503000000000000" charset="0"/>
                              <a:cs typeface="DejaVu Math TeX Gyre" panose="02000503000000000000" charset="0"/>
                              <a:sym typeface="+mn-ea"/>
                            </a:rPr>
                          </m:ctrlPr>
                        </m:sSubPr>
                        <m:e>
                          <m:r>
                            <a:rPr lang="en-US" b="1" i="1">
                              <a:latin typeface="DejaVu Math TeX Gyre" panose="02000503000000000000" charset="0"/>
                              <a:cs typeface="DejaVu Math TeX Gyre" panose="02000503000000000000" charset="0"/>
                              <a:sym typeface="+mn-ea"/>
                            </a:rPr>
                            <m:t>𝜸</m:t>
                          </m:r>
                        </m:e>
                        <m:sub>
                          <m:r>
                            <a:rPr lang="en-US" b="1" i="1">
                              <a:latin typeface="DejaVu Math TeX Gyre" panose="02000503000000000000" charset="0"/>
                              <a:cs typeface="DejaVu Math TeX Gyre" panose="02000503000000000000" charset="0"/>
                              <a:sym typeface="+mn-ea"/>
                            </a:rPr>
                            <m:t>|</m:t>
                          </m:r>
                          <m:r>
                            <a:rPr lang="en-US" b="1" i="1">
                              <a:latin typeface="DejaVu Math TeX Gyre" panose="02000503000000000000" charset="0"/>
                              <a:cs typeface="DejaVu Math TeX Gyre" panose="02000503000000000000" charset="0"/>
                              <a:sym typeface="+mn-ea"/>
                            </a:rPr>
                            <m:t>𝑿</m:t>
                          </m:r>
                          <m:r>
                            <a:rPr lang="en-US" b="1" i="1">
                              <a:latin typeface="DejaVu Math TeX Gyre" panose="02000503000000000000" charset="0"/>
                              <a:cs typeface="DejaVu Math TeX Gyre" panose="02000503000000000000" charset="0"/>
                              <a:sym typeface="+mn-ea"/>
                            </a:rPr>
                            <m:t>|</m:t>
                          </m:r>
                        </m:sub>
                      </m:sSub>
                    </m:oMath>
                  </a14:m>
                  <a:endParaRPr lang="en-US" b="1">
                    <a:sym typeface="+mn-ea"/>
                  </a:endParaRPr>
                </a:p>
              </p:txBody>
            </p:sp>
          </mc:Choice>
          <mc:Fallback>
            <p:sp>
              <p:nvSpPr>
                <p:cNvPr id="6" name="Text Box 5"/>
                <p:cNvSpPr txBox="1">
                  <a:spLocks noRot="1" noChangeAspect="1" noMove="1" noResize="1" noEditPoints="1" noAdjustHandles="1" noChangeArrowheads="1" noChangeShapeType="1" noTextEdit="1"/>
                </p:cNvSpPr>
                <p:nvPr/>
              </p:nvSpPr>
              <p:spPr>
                <a:xfrm>
                  <a:off x="2178" y="5647"/>
                  <a:ext cx="9214" cy="623"/>
                </a:xfrm>
                <a:prstGeom prst="rect">
                  <a:avLst/>
                </a:prstGeom>
                <a:blipFill rotWithShape="1">
                  <a:blip r:embed="rId3"/>
                </a:blipFill>
              </p:spPr>
              <p:txBody>
                <a:bodyPr/>
                <a:lstStyle/>
                <a:p>
                  <a:r>
                    <a:rPr lang="en-US" altLang="en-US">
                      <a:noFill/>
                    </a:rPr>
                    <a:t> </a:t>
                  </a:r>
                </a:p>
              </p:txBody>
            </p:sp>
          </mc:Fallback>
        </mc:AlternateContent>
        <mc:AlternateContent xmlns:mc="http://schemas.openxmlformats.org/markup-compatibility/2006">
          <mc:Choice xmlns:a14="http://schemas.microsoft.com/office/drawing/2010/main" Requires="a14">
            <p:sp>
              <p:nvSpPr>
                <p:cNvPr id="11" name="Text Box 10"/>
                <p:cNvSpPr txBox="1"/>
                <p:nvPr/>
              </p:nvSpPr>
              <p:spPr>
                <a:xfrm>
                  <a:off x="2179" y="7158"/>
                  <a:ext cx="14956" cy="582"/>
                </a:xfrm>
                <a:prstGeom prst="rect">
                  <a:avLst/>
                </a:prstGeom>
                <a:noFill/>
              </p:spPr>
              <p:txBody>
                <a:bodyPr wrap="square" rtlCol="0" anchor="t">
                  <a:spAutoFit/>
                </a:bodyPr>
                <a:p>
                  <a:r>
                    <a:rPr lang="en-US" b="1">
                      <a:sym typeface="+mn-ea"/>
                    </a:rPr>
                    <a:t>Group-level debiasing (grouping by </a:t>
                  </a:r>
                  <a14:m>
                    <m:oMath xmlns:m="http://schemas.openxmlformats.org/officeDocument/2006/math">
                      <m:sSub>
                        <m:sSubPr>
                          <m:ctrlPr>
                            <a:rPr lang="en-US" b="1" i="1">
                              <a:latin typeface="DejaVu Math TeX Gyre" panose="02000503000000000000" charset="0"/>
                              <a:cs typeface="DejaVu Math TeX Gyre" panose="02000503000000000000" charset="0"/>
                              <a:sym typeface="+mn-ea"/>
                            </a:rPr>
                          </m:ctrlPr>
                        </m:sSubPr>
                        <m:e>
                          <m:r>
                            <a:rPr lang="en-US" b="1" i="1">
                              <a:latin typeface="DejaVu Math TeX Gyre" panose="02000503000000000000" charset="0"/>
                              <a:cs typeface="DejaVu Math TeX Gyre" panose="02000503000000000000" charset="0"/>
                              <a:sym typeface="+mn-ea"/>
                            </a:rPr>
                            <m:t>𝑻𝑷𝑹</m:t>
                          </m:r>
                        </m:e>
                        <m:sub>
                          <m:r>
                            <a:rPr lang="en-US" b="1" i="1">
                              <a:latin typeface="DejaVu Math TeX Gyre" panose="02000503000000000000" charset="0"/>
                              <a:cs typeface="DejaVu Math TeX Gyre" panose="02000503000000000000" charset="0"/>
                              <a:sym typeface="+mn-ea"/>
                            </a:rPr>
                            <m:t>𝒊</m:t>
                          </m:r>
                        </m:sub>
                      </m:sSub>
                      <m:r>
                        <a:rPr lang="en-US" b="1" i="1">
                          <a:latin typeface="DejaVu Math TeX Gyre" panose="02000503000000000000" charset="0"/>
                          <a:cs typeface="DejaVu Math TeX Gyre" panose="02000503000000000000" charset="0"/>
                          <a:sym typeface="+mn-ea"/>
                        </a:rPr>
                        <m:t>−</m:t>
                      </m:r>
                      <m:sSub>
                        <m:sSubPr>
                          <m:ctrlPr>
                            <a:rPr lang="en-US" b="1" i="1">
                              <a:latin typeface="DejaVu Math TeX Gyre" panose="02000503000000000000" charset="0"/>
                              <a:cs typeface="DejaVu Math TeX Gyre" panose="02000503000000000000" charset="0"/>
                              <a:sym typeface="+mn-ea"/>
                            </a:rPr>
                          </m:ctrlPr>
                        </m:sSubPr>
                        <m:e>
                          <m:r>
                            <a:rPr lang="en-US" b="1" i="1">
                              <a:latin typeface="DejaVu Math TeX Gyre" panose="02000503000000000000" charset="0"/>
                              <a:cs typeface="DejaVu Math TeX Gyre" panose="02000503000000000000" charset="0"/>
                              <a:sym typeface="+mn-ea"/>
                            </a:rPr>
                            <m:t>𝑭𝑷𝑹</m:t>
                          </m:r>
                        </m:e>
                        <m:sub>
                          <m:r>
                            <a:rPr lang="en-US" b="1" i="1">
                              <a:latin typeface="DejaVu Math TeX Gyre" panose="02000503000000000000" charset="0"/>
                              <a:cs typeface="DejaVu Math TeX Gyre" panose="02000503000000000000" charset="0"/>
                              <a:sym typeface="+mn-ea"/>
                            </a:rPr>
                            <m:t>𝒊</m:t>
                          </m:r>
                        </m:sub>
                      </m:sSub>
                    </m:oMath>
                  </a14:m>
                  <a:r>
                    <a:rPr lang="en-US" b="1">
                      <a:sym typeface="+mn-ea"/>
                    </a:rPr>
                    <a:t>):</a:t>
                  </a:r>
                  <a:r>
                    <a:rPr lang="en-US" b="1">
                      <a:sym typeface="+mn-ea"/>
                    </a:rPr>
                    <a:t> when </a:t>
                  </a:r>
                  <a14:m>
                    <m:oMath xmlns:m="http://schemas.openxmlformats.org/officeDocument/2006/math">
                      <m:sSub>
                        <m:sSubPr>
                          <m:ctrlPr>
                            <a:rPr lang="en-US" b="1" i="1">
                              <a:latin typeface="DejaVu Math TeX Gyre" panose="02000503000000000000" charset="0"/>
                              <a:cs typeface="DejaVu Math TeX Gyre" panose="02000503000000000000" charset="0"/>
                              <a:sym typeface="+mn-ea"/>
                            </a:rPr>
                          </m:ctrlPr>
                        </m:sSubPr>
                        <m:e>
                          <m:r>
                            <a:rPr lang="en-US" b="1" i="1">
                              <a:latin typeface="DejaVu Math TeX Gyre" panose="02000503000000000000" charset="0"/>
                              <a:cs typeface="DejaVu Math TeX Gyre" panose="02000503000000000000" charset="0"/>
                              <a:sym typeface="+mn-ea"/>
                            </a:rPr>
                            <m:t>𝜸</m:t>
                          </m:r>
                        </m:e>
                        <m:sub>
                          <m:r>
                            <a:rPr lang="en-US" b="1" i="1">
                              <a:latin typeface="DejaVu Math TeX Gyre" panose="02000503000000000000" charset="0"/>
                              <a:cs typeface="DejaVu Math TeX Gyre" panose="02000503000000000000" charset="0"/>
                              <a:sym typeface="+mn-ea"/>
                            </a:rPr>
                            <m:t>𝟏</m:t>
                          </m:r>
                        </m:sub>
                      </m:sSub>
                      <m:r>
                        <a:rPr lang="en-US" b="1" i="1">
                          <a:latin typeface="DejaVu Math TeX Gyre" panose="02000503000000000000" charset="0"/>
                          <a:cs typeface="DejaVu Math TeX Gyre" panose="02000503000000000000" charset="0"/>
                          <a:sym typeface="+mn-ea"/>
                        </a:rPr>
                        <m:t>≠</m:t>
                      </m:r>
                      <m:sSub>
                        <m:sSubPr>
                          <m:ctrlPr>
                            <a:rPr lang="en-US" b="1" i="1">
                              <a:latin typeface="DejaVu Math TeX Gyre" panose="02000503000000000000" charset="0"/>
                              <a:cs typeface="DejaVu Math TeX Gyre" panose="02000503000000000000" charset="0"/>
                              <a:sym typeface="+mn-ea"/>
                            </a:rPr>
                          </m:ctrlPr>
                        </m:sSubPr>
                        <m:e>
                          <m:r>
                            <a:rPr lang="en-US" b="1" i="1">
                              <a:latin typeface="DejaVu Math TeX Gyre" panose="02000503000000000000" charset="0"/>
                              <a:cs typeface="DejaVu Math TeX Gyre" panose="02000503000000000000" charset="0"/>
                              <a:sym typeface="+mn-ea"/>
                            </a:rPr>
                            <m:t>𝜸</m:t>
                          </m:r>
                        </m:e>
                        <m:sub>
                          <m:r>
                            <a:rPr lang="en-US" b="1" i="1">
                              <a:latin typeface="DejaVu Math TeX Gyre" panose="02000503000000000000" charset="0"/>
                              <a:cs typeface="DejaVu Math TeX Gyre" panose="02000503000000000000" charset="0"/>
                              <a:sym typeface="+mn-ea"/>
                            </a:rPr>
                            <m:t>𝟐</m:t>
                          </m:r>
                        </m:sub>
                      </m:sSub>
                      <m:r>
                        <a:rPr lang="en-US" b="1" i="1">
                          <a:latin typeface="DejaVu Math TeX Gyre" panose="02000503000000000000" charset="0"/>
                          <a:cs typeface="DejaVu Math TeX Gyre" panose="02000503000000000000" charset="0"/>
                          <a:sym typeface="+mn-ea"/>
                        </a:rPr>
                        <m:t>≠</m:t>
                      </m:r>
                      <m:r>
                        <a:rPr lang="en-US" b="1" i="1">
                          <a:latin typeface="DejaVu Math TeX Gyre" panose="02000503000000000000" charset="0"/>
                          <a:cs typeface="DejaVu Math TeX Gyre" panose="02000503000000000000" charset="0"/>
                          <a:sym typeface="+mn-ea"/>
                        </a:rPr>
                        <m:t>...</m:t>
                      </m:r>
                      <m:r>
                        <a:rPr lang="en-US" b="1" i="1">
                          <a:latin typeface="DejaVu Math TeX Gyre" panose="02000503000000000000" charset="0"/>
                          <a:cs typeface="DejaVu Math TeX Gyre" panose="02000503000000000000" charset="0"/>
                          <a:sym typeface="+mn-ea"/>
                        </a:rPr>
                        <m:t>≠</m:t>
                      </m:r>
                      <m:sSub>
                        <m:sSubPr>
                          <m:ctrlPr>
                            <a:rPr lang="en-US" b="1" i="1">
                              <a:latin typeface="DejaVu Math TeX Gyre" panose="02000503000000000000" charset="0"/>
                              <a:cs typeface="DejaVu Math TeX Gyre" panose="02000503000000000000" charset="0"/>
                              <a:sym typeface="+mn-ea"/>
                            </a:rPr>
                          </m:ctrlPr>
                        </m:sSubPr>
                        <m:e>
                          <m:r>
                            <a:rPr lang="en-US" b="1" i="1">
                              <a:latin typeface="DejaVu Math TeX Gyre" panose="02000503000000000000" charset="0"/>
                              <a:cs typeface="DejaVu Math TeX Gyre" panose="02000503000000000000" charset="0"/>
                              <a:sym typeface="+mn-ea"/>
                            </a:rPr>
                            <m:t>𝜸</m:t>
                          </m:r>
                        </m:e>
                        <m:sub>
                          <m:r>
                            <a:rPr lang="en-US" b="1" i="1">
                              <a:latin typeface="DejaVu Math TeX Gyre" panose="02000503000000000000" charset="0"/>
                              <a:cs typeface="DejaVu Math TeX Gyre" panose="02000503000000000000" charset="0"/>
                              <a:sym typeface="+mn-ea"/>
                            </a:rPr>
                            <m:t>|</m:t>
                          </m:r>
                          <m:r>
                            <a:rPr lang="en-US" b="1" i="1">
                              <a:latin typeface="DejaVu Math TeX Gyre" panose="02000503000000000000" charset="0"/>
                              <a:cs typeface="DejaVu Math TeX Gyre" panose="02000503000000000000" charset="0"/>
                              <a:sym typeface="+mn-ea"/>
                            </a:rPr>
                            <m:t>𝑿</m:t>
                          </m:r>
                          <m:r>
                            <a:rPr lang="en-US" b="1" i="1">
                              <a:latin typeface="DejaVu Math TeX Gyre" panose="02000503000000000000" charset="0"/>
                              <a:cs typeface="DejaVu Math TeX Gyre" panose="02000503000000000000" charset="0"/>
                              <a:sym typeface="+mn-ea"/>
                            </a:rPr>
                            <m:t>|</m:t>
                          </m:r>
                        </m:sub>
                      </m:sSub>
                    </m:oMath>
                  </a14:m>
                  <a:endParaRPr lang="en-US" b="1">
                    <a:sym typeface="+mn-ea"/>
                  </a:endParaRPr>
                </a:p>
              </p:txBody>
            </p:sp>
          </mc:Choice>
          <mc:Fallback>
            <p:sp>
              <p:nvSpPr>
                <p:cNvPr id="11" name="Text Box 10"/>
                <p:cNvSpPr txBox="1">
                  <a:spLocks noRot="1" noChangeAspect="1" noMove="1" noResize="1" noEditPoints="1" noAdjustHandles="1" noChangeArrowheads="1" noChangeShapeType="1" noTextEdit="1"/>
                </p:cNvSpPr>
                <p:nvPr/>
              </p:nvSpPr>
              <p:spPr>
                <a:xfrm>
                  <a:off x="2179" y="7158"/>
                  <a:ext cx="14956" cy="582"/>
                </a:xfrm>
                <a:prstGeom prst="rect">
                  <a:avLst/>
                </a:prstGeom>
                <a:blipFill rotWithShape="1">
                  <a:blip r:embed="rId4"/>
                </a:blipFill>
              </p:spPr>
              <p:txBody>
                <a:bodyPr/>
                <a:lstStyle/>
                <a:p>
                  <a:r>
                    <a:rPr lang="en-US" altLang="en-US">
                      <a:noFill/>
                    </a:rPr>
                    <a:t> </a:t>
                  </a:r>
                </a:p>
              </p:txBody>
            </p:sp>
          </mc:Fallback>
        </mc:AlternateContent>
      </p:grpSp>
      <p:grpSp>
        <p:nvGrpSpPr>
          <p:cNvPr id="37" name="Group 36"/>
          <p:cNvGrpSpPr/>
          <p:nvPr/>
        </p:nvGrpSpPr>
        <p:grpSpPr>
          <a:xfrm>
            <a:off x="793115" y="3636010"/>
            <a:ext cx="7369810" cy="568960"/>
            <a:chOff x="1249" y="5726"/>
            <a:chExt cx="11606" cy="896"/>
          </a:xfrm>
        </p:grpSpPr>
        <p:sp>
          <p:nvSpPr>
            <p:cNvPr id="26" name="Rounded Rectangle 25"/>
            <p:cNvSpPr/>
            <p:nvPr/>
          </p:nvSpPr>
          <p:spPr>
            <a:xfrm>
              <a:off x="1249" y="5726"/>
              <a:ext cx="11606" cy="896"/>
            </a:xfrm>
            <a:prstGeom prst="roundRect">
              <a:avLst/>
            </a:prstGeom>
            <a:solidFill>
              <a:schemeClr val="accent6">
                <a:lumMod val="20000"/>
                <a:lumOff val="80000"/>
                <a:alpha val="59000"/>
              </a:schemeClr>
            </a:solidFill>
            <a:ln w="22225">
              <a:solidFill>
                <a:schemeClr val="accent6">
                  <a:lumMod val="50000"/>
                </a:schemeClr>
              </a:solidFill>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en-US">
                <a:sym typeface="+mn-ea"/>
              </a:endParaRPr>
            </a:p>
          </p:txBody>
        </p:sp>
        <p:sp>
          <p:nvSpPr>
            <p:cNvPr id="28" name="Text Box 27"/>
            <p:cNvSpPr txBox="1"/>
            <p:nvPr/>
          </p:nvSpPr>
          <p:spPr>
            <a:xfrm>
              <a:off x="1249" y="5868"/>
              <a:ext cx="8111" cy="580"/>
            </a:xfrm>
            <a:prstGeom prst="rect">
              <a:avLst/>
            </a:prstGeom>
            <a:noFill/>
          </p:spPr>
          <p:txBody>
            <a:bodyPr wrap="square" rtlCol="0">
              <a:spAutoFit/>
            </a:bodyPr>
            <a:p>
              <a:r>
                <a:rPr lang="en-US" b="1"/>
                <a:t>Unbiased whenever error term = 0:</a:t>
              </a:r>
              <a:endParaRPr lang="en-US" b="1"/>
            </a:p>
          </p:txBody>
        </p:sp>
        <p:pic>
          <p:nvPicPr>
            <p:cNvPr id="29" name="334E55B0-647D-440b-865C-3EC943EB4CBC-7" descr="wpsoffice"/>
            <p:cNvPicPr>
              <a:picLocks noChangeAspect="1"/>
            </p:cNvPicPr>
            <p:nvPr/>
          </p:nvPicPr>
          <p:blipFill>
            <a:blip r:embed="rId5"/>
            <a:stretch>
              <a:fillRect/>
            </a:stretch>
          </p:blipFill>
          <p:spPr>
            <a:xfrm>
              <a:off x="7553" y="5869"/>
              <a:ext cx="4982" cy="639"/>
            </a:xfrm>
            <a:prstGeom prst="rect">
              <a:avLst/>
            </a:prstGeom>
          </p:spPr>
        </p:pic>
      </p:grpSp>
      <p:cxnSp>
        <p:nvCxnSpPr>
          <p:cNvPr id="31" name="Elbow Connector 30"/>
          <p:cNvCxnSpPr>
            <a:stCxn id="26" idx="3"/>
            <a:endCxn id="6" idx="3"/>
          </p:cNvCxnSpPr>
          <p:nvPr/>
        </p:nvCxnSpPr>
        <p:spPr>
          <a:xfrm flipH="1">
            <a:off x="6653530" y="3920490"/>
            <a:ext cx="1509395" cy="1005840"/>
          </a:xfrm>
          <a:prstGeom prst="bentConnector3">
            <a:avLst>
              <a:gd name="adj1" fmla="val -15776"/>
            </a:avLst>
          </a:prstGeom>
          <a:ln w="28575">
            <a:solidFill>
              <a:srgbClr val="990000"/>
            </a:solidFill>
            <a:tailEnd type="arrow"/>
          </a:ln>
        </p:spPr>
        <p:style>
          <a:lnRef idx="2">
            <a:schemeClr val="accent1"/>
          </a:lnRef>
          <a:fillRef idx="0">
            <a:srgbClr val="FFFFFF"/>
          </a:fillRef>
          <a:effectRef idx="0">
            <a:srgbClr val="FFFFFF"/>
          </a:effectRef>
          <a:fontRef idx="minor">
            <a:schemeClr val="tx1"/>
          </a:fontRef>
        </p:style>
      </p:cxnSp>
      <p:cxnSp>
        <p:nvCxnSpPr>
          <p:cNvPr id="32" name="Elbow Connector 31"/>
          <p:cNvCxnSpPr>
            <a:stCxn id="26" idx="3"/>
            <a:endCxn id="5" idx="3"/>
          </p:cNvCxnSpPr>
          <p:nvPr/>
        </p:nvCxnSpPr>
        <p:spPr>
          <a:xfrm>
            <a:off x="8162925" y="3920490"/>
            <a:ext cx="2275840" cy="1966595"/>
          </a:xfrm>
          <a:prstGeom prst="bentConnector3">
            <a:avLst>
              <a:gd name="adj1" fmla="val 110463"/>
            </a:avLst>
          </a:prstGeom>
          <a:ln w="28575">
            <a:solidFill>
              <a:srgbClr val="990000"/>
            </a:solidFill>
            <a:tailEnd type="arrow"/>
          </a:ln>
        </p:spPr>
        <p:style>
          <a:lnRef idx="2">
            <a:schemeClr val="accent1"/>
          </a:lnRef>
          <a:fillRef idx="0">
            <a:srgbClr val="FFFFFF"/>
          </a:fillRef>
          <a:effectRef idx="0">
            <a:srgbClr val="FFFFFF"/>
          </a:effectRef>
          <a:fontRef idx="minor">
            <a:schemeClr val="tx1"/>
          </a:fontRef>
        </p:style>
      </p:cxnSp>
      <p:sp>
        <p:nvSpPr>
          <p:cNvPr id="3" name="Slide Number Placeholder 2"/>
          <p:cNvSpPr>
            <a:spLocks noGrp="1"/>
          </p:cNvSpPr>
          <p:nvPr>
            <p:ph type="sldNum" sz="quarter" idx="12"/>
          </p:nvPr>
        </p:nvSpPr>
        <p:spPr/>
        <p:txBody>
          <a:bodyPr/>
          <a:p>
            <a:fld id="{49AE70B2-8BF9-45C0-BB95-33D1B9D3A854}" type="slidenum">
              <a:rPr lang="zh-CN" altLang="en-US" smtClean="0"/>
            </a:fld>
            <a:endParaRPr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blinds(horizontal)">
                                      <p:cBhvr>
                                        <p:cTn id="7" dur="500"/>
                                        <p:tgtEl>
                                          <p:spTgt spid="25"/>
                                        </p:tgtEl>
                                      </p:cBhvr>
                                    </p:animEffect>
                                  </p:childTnLst>
                                </p:cTn>
                              </p:par>
                              <p:par>
                                <p:cTn id="8" presetID="3" presetClass="entr" presetSubtype="10" fill="hold" nodeType="with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blinds(horizontal)">
                                      <p:cBhvr>
                                        <p:cTn id="10" dur="500"/>
                                        <p:tgtEl>
                                          <p:spTgt spid="35"/>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37"/>
                                        </p:tgtEl>
                                        <p:attrNameLst>
                                          <p:attrName>style.visibility</p:attrName>
                                        </p:attrNameLst>
                                      </p:cBhvr>
                                      <p:to>
                                        <p:strVal val="visible"/>
                                      </p:to>
                                    </p:set>
                                    <p:animEffect transition="in" filter="blinds(horizontal)">
                                      <p:cBhvr>
                                        <p:cTn id="15" dur="500"/>
                                        <p:tgtEl>
                                          <p:spTgt spid="37"/>
                                        </p:tgtEl>
                                      </p:cBhvr>
                                    </p:animEffect>
                                  </p:childTnLst>
                                </p:cTn>
                              </p:par>
                              <p:par>
                                <p:cTn id="16" presetID="3" presetClass="entr" presetSubtype="10" fill="hold" nodeType="withEffect">
                                  <p:stCondLst>
                                    <p:cond delay="0"/>
                                  </p:stCondLst>
                                  <p:childTnLst>
                                    <p:set>
                                      <p:cBhvr>
                                        <p:cTn id="17" dur="1" fill="hold">
                                          <p:stCondLst>
                                            <p:cond delay="0"/>
                                          </p:stCondLst>
                                        </p:cTn>
                                        <p:tgtEl>
                                          <p:spTgt spid="36"/>
                                        </p:tgtEl>
                                        <p:attrNameLst>
                                          <p:attrName>style.visibility</p:attrName>
                                        </p:attrNameLst>
                                      </p:cBhvr>
                                      <p:to>
                                        <p:strVal val="visible"/>
                                      </p:to>
                                    </p:set>
                                    <p:animEffect transition="in" filter="blinds(horizontal)">
                                      <p:cBhvr>
                                        <p:cTn id="18" dur="500"/>
                                        <p:tgtEl>
                                          <p:spTgt spid="36"/>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blinds(horizontal)">
                                      <p:cBhvr>
                                        <p:cTn id="23" dur="500"/>
                                        <p:tgtEl>
                                          <p:spTgt spid="14"/>
                                        </p:tgtEl>
                                      </p:cBhvr>
                                    </p:animEffect>
                                  </p:childTnLst>
                                </p:cTn>
                              </p:par>
                              <p:par>
                                <p:cTn id="24" presetID="3" presetClass="entr" presetSubtype="10" fill="hold" nodeType="withEffect">
                                  <p:stCondLst>
                                    <p:cond delay="0"/>
                                  </p:stCondLst>
                                  <p:childTnLst>
                                    <p:set>
                                      <p:cBhvr>
                                        <p:cTn id="25" dur="1" fill="hold">
                                          <p:stCondLst>
                                            <p:cond delay="0"/>
                                          </p:stCondLst>
                                        </p:cTn>
                                        <p:tgtEl>
                                          <p:spTgt spid="31"/>
                                        </p:tgtEl>
                                        <p:attrNameLst>
                                          <p:attrName>style.visibility</p:attrName>
                                        </p:attrNameLst>
                                      </p:cBhvr>
                                      <p:to>
                                        <p:strVal val="visible"/>
                                      </p:to>
                                    </p:set>
                                    <p:animEffect transition="in" filter="blinds(horizontal)">
                                      <p:cBhvr>
                                        <p:cTn id="26" dur="500"/>
                                        <p:tgtEl>
                                          <p:spTgt spid="31"/>
                                        </p:tgtEl>
                                      </p:cBhvr>
                                    </p:animEffect>
                                  </p:childTnLst>
                                </p:cTn>
                              </p:par>
                              <p:par>
                                <p:cTn id="27" presetID="3" presetClass="entr" presetSubtype="10" fill="hold" nodeType="withEffect">
                                  <p:stCondLst>
                                    <p:cond delay="0"/>
                                  </p:stCondLst>
                                  <p:childTnLst>
                                    <p:set>
                                      <p:cBhvr>
                                        <p:cTn id="28" dur="1" fill="hold">
                                          <p:stCondLst>
                                            <p:cond delay="0"/>
                                          </p:stCondLst>
                                        </p:cTn>
                                        <p:tgtEl>
                                          <p:spTgt spid="32"/>
                                        </p:tgtEl>
                                        <p:attrNameLst>
                                          <p:attrName>style.visibility</p:attrName>
                                        </p:attrNameLst>
                                      </p:cBhvr>
                                      <p:to>
                                        <p:strVal val="visible"/>
                                      </p:to>
                                    </p:set>
                                    <p:animEffect transition="in" filter="blinds(horizontal)">
                                      <p:cBhvr>
                                        <p:cTn id="29"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sz="3200"/>
              <a:t>The problem of dataset usage inference</a:t>
            </a:r>
            <a:endParaRPr lang="en-US" sz="3200"/>
          </a:p>
        </p:txBody>
      </p:sp>
      <p:sp>
        <p:nvSpPr>
          <p:cNvPr id="3" name="Content Placeholder 2"/>
          <p:cNvSpPr>
            <a:spLocks noGrp="1"/>
          </p:cNvSpPr>
          <p:nvPr>
            <p:ph idx="1"/>
          </p:nvPr>
        </p:nvSpPr>
        <p:spPr>
          <a:xfrm>
            <a:off x="647700" y="1825625"/>
            <a:ext cx="11317605" cy="4351655"/>
          </a:xfrm>
        </p:spPr>
        <p:txBody>
          <a:bodyPr>
            <a:normAutofit lnSpcReduction="10000"/>
          </a:bodyPr>
          <a:p>
            <a:pPr>
              <a:lnSpc>
                <a:spcPct val="150000"/>
              </a:lnSpc>
            </a:pPr>
            <a:r>
              <a:rPr lang="en-US" sz="2400" b="1">
                <a:solidFill>
                  <a:srgbClr val="990000"/>
                </a:solidFill>
              </a:rPr>
              <a:t>Improperly defined as a binary problem in the existing literature</a:t>
            </a:r>
            <a:endParaRPr lang="en-US" sz="2400">
              <a:solidFill>
                <a:srgbClr val="990000"/>
              </a:solidFill>
            </a:endParaRPr>
          </a:p>
          <a:p>
            <a:pPr>
              <a:lnSpc>
                <a:spcPct val="150000"/>
              </a:lnSpc>
            </a:pPr>
            <a:r>
              <a:rPr lang="en-US" sz="2400" b="1">
                <a:solidFill>
                  <a:schemeClr val="tx1">
                    <a:lumMod val="95000"/>
                    <a:lumOff val="5000"/>
                  </a:schemeClr>
                </a:solidFill>
                <a:sym typeface="+mn-ea"/>
              </a:rPr>
              <a:t>Goal:</a:t>
            </a:r>
            <a:r>
              <a:rPr lang="en-US" sz="2400">
                <a:solidFill>
                  <a:schemeClr val="tx1">
                    <a:lumMod val="95000"/>
                    <a:lumOff val="5000"/>
                  </a:schemeClr>
                </a:solidFill>
                <a:sym typeface="+mn-ea"/>
              </a:rPr>
              <a:t> To infer </a:t>
            </a:r>
            <a:r>
              <a:rPr lang="en-US" sz="2400" b="1">
                <a:solidFill>
                  <a:schemeClr val="tx1">
                    <a:lumMod val="95000"/>
                    <a:lumOff val="5000"/>
                  </a:schemeClr>
                </a:solidFill>
                <a:sym typeface="+mn-ea"/>
              </a:rPr>
              <a:t>whether the entire dataset was used or not used at all</a:t>
            </a:r>
            <a:r>
              <a:rPr lang="en-US" sz="2400">
                <a:solidFill>
                  <a:schemeClr val="tx1">
                    <a:lumMod val="95000"/>
                    <a:lumOff val="5000"/>
                  </a:schemeClr>
                </a:solidFill>
                <a:sym typeface="+mn-ea"/>
              </a:rPr>
              <a:t> (i.e., all-or-none)</a:t>
            </a:r>
            <a:endParaRPr lang="en-US" sz="2400">
              <a:solidFill>
                <a:schemeClr val="tx1">
                  <a:lumMod val="95000"/>
                  <a:lumOff val="5000"/>
                </a:schemeClr>
              </a:solidFill>
            </a:endParaRPr>
          </a:p>
          <a:p>
            <a:pPr>
              <a:lnSpc>
                <a:spcPct val="150000"/>
              </a:lnSpc>
            </a:pPr>
            <a:endParaRPr lang="en-US" sz="2000">
              <a:solidFill>
                <a:schemeClr val="tx1">
                  <a:lumMod val="95000"/>
                  <a:lumOff val="5000"/>
                </a:schemeClr>
              </a:solidFill>
            </a:endParaRPr>
          </a:p>
        </p:txBody>
      </p:sp>
      <p:sp>
        <p:nvSpPr>
          <p:cNvPr id="6" name="Slide Number Placeholder 5"/>
          <p:cNvSpPr>
            <a:spLocks noGrp="1"/>
          </p:cNvSpPr>
          <p:nvPr>
            <p:ph type="sldNum" sz="quarter" idx="12"/>
          </p:nvPr>
        </p:nvSpPr>
        <p:spPr/>
        <p:txBody>
          <a:bodyPr/>
          <a:p>
            <a:fld id="{49AE70B2-8BF9-45C0-BB95-33D1B9D3A854}" type="slidenum">
              <a:rPr lang="zh-CN" altLang="en-US" smtClean="0"/>
            </a:fld>
            <a:endParaRPr lang="zh-CN" alt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sz="3200"/>
              <a:t>The problem of dataset usage inference</a:t>
            </a:r>
            <a:endParaRPr lang="en-US" sz="3200"/>
          </a:p>
        </p:txBody>
      </p:sp>
      <p:sp>
        <p:nvSpPr>
          <p:cNvPr id="3" name="Content Placeholder 2"/>
          <p:cNvSpPr>
            <a:spLocks noGrp="1"/>
          </p:cNvSpPr>
          <p:nvPr>
            <p:ph idx="1"/>
          </p:nvPr>
        </p:nvSpPr>
        <p:spPr>
          <a:xfrm>
            <a:off x="647700" y="1825625"/>
            <a:ext cx="11317605" cy="4351655"/>
          </a:xfrm>
        </p:spPr>
        <p:txBody>
          <a:bodyPr>
            <a:normAutofit lnSpcReduction="10000"/>
          </a:bodyPr>
          <a:p>
            <a:pPr>
              <a:lnSpc>
                <a:spcPct val="150000"/>
              </a:lnSpc>
            </a:pPr>
            <a:r>
              <a:rPr lang="en-US" sz="2400" b="1">
                <a:solidFill>
                  <a:srgbClr val="990000"/>
                </a:solidFill>
              </a:rPr>
              <a:t>Improperly defined as a binary problem in the existing literature</a:t>
            </a:r>
            <a:endParaRPr lang="en-US" sz="2400">
              <a:solidFill>
                <a:srgbClr val="990000"/>
              </a:solidFill>
            </a:endParaRPr>
          </a:p>
          <a:p>
            <a:pPr>
              <a:lnSpc>
                <a:spcPct val="150000"/>
              </a:lnSpc>
            </a:pPr>
            <a:r>
              <a:rPr lang="en-US" sz="2400" b="1">
                <a:solidFill>
                  <a:schemeClr val="tx1">
                    <a:lumMod val="95000"/>
                    <a:lumOff val="5000"/>
                  </a:schemeClr>
                </a:solidFill>
                <a:sym typeface="+mn-ea"/>
              </a:rPr>
              <a:t>Goal:</a:t>
            </a:r>
            <a:r>
              <a:rPr lang="en-US" sz="2400">
                <a:solidFill>
                  <a:schemeClr val="tx1">
                    <a:lumMod val="95000"/>
                    <a:lumOff val="5000"/>
                  </a:schemeClr>
                </a:solidFill>
                <a:sym typeface="+mn-ea"/>
              </a:rPr>
              <a:t> To infer </a:t>
            </a:r>
            <a:r>
              <a:rPr lang="en-US" sz="2400" b="1">
                <a:solidFill>
                  <a:schemeClr val="tx1">
                    <a:lumMod val="95000"/>
                    <a:lumOff val="5000"/>
                  </a:schemeClr>
                </a:solidFill>
                <a:sym typeface="+mn-ea"/>
              </a:rPr>
              <a:t>whether the entire dataset was used or not used at all</a:t>
            </a:r>
            <a:r>
              <a:rPr lang="en-US" sz="2400">
                <a:solidFill>
                  <a:schemeClr val="tx1">
                    <a:lumMod val="95000"/>
                    <a:lumOff val="5000"/>
                  </a:schemeClr>
                </a:solidFill>
                <a:sym typeface="+mn-ea"/>
              </a:rPr>
              <a:t> (i.e., all-or-none)</a:t>
            </a:r>
            <a:endParaRPr lang="en-US" sz="2400">
              <a:solidFill>
                <a:schemeClr val="tx1">
                  <a:lumMod val="95000"/>
                  <a:lumOff val="5000"/>
                </a:schemeClr>
              </a:solidFill>
            </a:endParaRPr>
          </a:p>
          <a:p>
            <a:pPr>
              <a:lnSpc>
                <a:spcPct val="150000"/>
              </a:lnSpc>
            </a:pPr>
            <a:r>
              <a:rPr lang="en-US" sz="2400" b="1">
                <a:solidFill>
                  <a:schemeClr val="tx1">
                    <a:lumMod val="95000"/>
                    <a:lumOff val="5000"/>
                  </a:schemeClr>
                </a:solidFill>
              </a:rPr>
              <a:t>Existing Approach: </a:t>
            </a:r>
            <a:endParaRPr lang="en-US" sz="2400" b="1">
              <a:solidFill>
                <a:schemeClr val="tx1">
                  <a:lumMod val="95000"/>
                  <a:lumOff val="5000"/>
                </a:schemeClr>
              </a:solidFill>
            </a:endParaRPr>
          </a:p>
          <a:p>
            <a:pPr lvl="1">
              <a:lnSpc>
                <a:spcPct val="150000"/>
              </a:lnSpc>
            </a:pPr>
            <a:r>
              <a:rPr lang="en-US" sz="2000">
                <a:solidFill>
                  <a:schemeClr val="tx1">
                    <a:lumMod val="95000"/>
                    <a:lumOff val="5000"/>
                  </a:schemeClr>
                </a:solidFill>
              </a:rPr>
              <a:t>Compute </a:t>
            </a:r>
            <a:r>
              <a:rPr lang="en-US" sz="2000" b="1">
                <a:solidFill>
                  <a:schemeClr val="tx1">
                    <a:lumMod val="95000"/>
                    <a:lumOff val="5000"/>
                  </a:schemeClr>
                </a:solidFill>
              </a:rPr>
              <a:t>“average”</a:t>
            </a:r>
            <a:r>
              <a:rPr lang="en-US" sz="2000">
                <a:solidFill>
                  <a:schemeClr val="tx1">
                    <a:lumMod val="95000"/>
                    <a:lumOff val="5000"/>
                  </a:schemeClr>
                </a:solidFill>
              </a:rPr>
              <a:t> membership statistics over a dataset:</a:t>
            </a:r>
            <a:endParaRPr lang="en-US" sz="2000">
              <a:solidFill>
                <a:schemeClr val="tx1">
                  <a:lumMod val="95000"/>
                  <a:lumOff val="5000"/>
                </a:schemeClr>
              </a:solidFill>
            </a:endParaRPr>
          </a:p>
          <a:p>
            <a:pPr lvl="2">
              <a:lnSpc>
                <a:spcPct val="150000"/>
              </a:lnSpc>
            </a:pPr>
            <a:r>
              <a:rPr lang="en-US" sz="1800">
                <a:solidFill>
                  <a:schemeClr val="tx1">
                    <a:lumMod val="95000"/>
                    <a:lumOff val="5000"/>
                  </a:schemeClr>
                </a:solidFill>
              </a:rPr>
              <a:t>Raw data (Maini et al., 2021; Song &amp; Shmatikov, 2019 ...)</a:t>
            </a:r>
            <a:endParaRPr lang="en-US" sz="1800">
              <a:solidFill>
                <a:schemeClr val="tx1">
                  <a:lumMod val="95000"/>
                  <a:lumOff val="5000"/>
                </a:schemeClr>
              </a:solidFill>
            </a:endParaRPr>
          </a:p>
          <a:p>
            <a:pPr lvl="2">
              <a:lnSpc>
                <a:spcPct val="150000"/>
              </a:lnSpc>
            </a:pPr>
            <a:r>
              <a:rPr lang="en-US" sz="1800">
                <a:solidFill>
                  <a:schemeClr val="tx1">
                    <a:lumMod val="95000"/>
                    <a:lumOff val="5000"/>
                  </a:schemeClr>
                </a:solidFill>
              </a:rPr>
              <a:t>Modified data (e.g., backdoor watermarking) (Wei et al., 2024; Li et al., 2023;  Tang et al., 2023 ...)</a:t>
            </a:r>
            <a:endParaRPr lang="en-US" sz="1800">
              <a:solidFill>
                <a:schemeClr val="tx1">
                  <a:lumMod val="95000"/>
                  <a:lumOff val="5000"/>
                </a:schemeClr>
              </a:solidFill>
            </a:endParaRPr>
          </a:p>
          <a:p>
            <a:pPr lvl="1">
              <a:lnSpc>
                <a:spcPct val="150000"/>
              </a:lnSpc>
            </a:pPr>
            <a:r>
              <a:rPr lang="en-US" sz="2000">
                <a:solidFill>
                  <a:schemeClr val="tx1">
                    <a:lumMod val="95000"/>
                    <a:lumOff val="5000"/>
                  </a:schemeClr>
                </a:solidFill>
              </a:rPr>
              <a:t>Compare against a threshold (estimated from population data)</a:t>
            </a:r>
            <a:endParaRPr lang="en-US" sz="2000">
              <a:solidFill>
                <a:schemeClr val="tx1">
                  <a:lumMod val="95000"/>
                  <a:lumOff val="5000"/>
                </a:schemeClr>
              </a:solidFill>
            </a:endParaRPr>
          </a:p>
        </p:txBody>
      </p:sp>
      <p:sp>
        <p:nvSpPr>
          <p:cNvPr id="6" name="Slide Number Placeholder 5"/>
          <p:cNvSpPr>
            <a:spLocks noGrp="1"/>
          </p:cNvSpPr>
          <p:nvPr>
            <p:ph type="sldNum" sz="quarter" idx="12"/>
          </p:nvPr>
        </p:nvSpPr>
        <p:spPr/>
        <p:txBody>
          <a:bodyPr/>
          <a:p>
            <a:fld id="{49AE70B2-8BF9-45C0-BB95-33D1B9D3A854}" type="slidenum">
              <a:rPr lang="zh-CN" altLang="en-US" smtClean="0"/>
            </a:fld>
            <a:endParaRPr lang="zh-CN" alt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Rounded Rectangular Callout 3"/>
          <p:cNvSpPr/>
          <p:nvPr/>
        </p:nvSpPr>
        <p:spPr>
          <a:xfrm>
            <a:off x="528320" y="1345565"/>
            <a:ext cx="10909935" cy="1506220"/>
          </a:xfrm>
          <a:prstGeom prst="wedgeRoundRectCallout">
            <a:avLst/>
          </a:prstGeom>
          <a:solidFill>
            <a:schemeClr val="accent6">
              <a:lumMod val="20000"/>
              <a:lumOff val="80000"/>
              <a:alpha val="59000"/>
            </a:schemeClr>
          </a:solidFill>
          <a:ln w="22225">
            <a:solidFill>
              <a:schemeClr val="accent6">
                <a:lumMod val="50000"/>
              </a:schemeClr>
            </a:solidFill>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en-US">
              <a:sym typeface="+mn-ea"/>
            </a:endParaRPr>
          </a:p>
        </p:txBody>
      </p:sp>
      <p:sp>
        <p:nvSpPr>
          <p:cNvPr id="2" name="Title 1"/>
          <p:cNvSpPr>
            <a:spLocks noGrp="1"/>
          </p:cNvSpPr>
          <p:nvPr>
            <p:ph type="title"/>
          </p:nvPr>
        </p:nvSpPr>
        <p:spPr/>
        <p:txBody>
          <a:bodyPr/>
          <a:p>
            <a:r>
              <a:rPr lang="en-US" sz="3200"/>
              <a:t>Copyright infringement </a:t>
            </a:r>
            <a:r>
              <a:rPr lang="en-US" sz="3200">
                <a:solidFill>
                  <a:srgbClr val="990000"/>
                </a:solidFill>
              </a:rPr>
              <a:t>or fair use</a:t>
            </a:r>
            <a:endParaRPr lang="en-US" sz="3200">
              <a:solidFill>
                <a:srgbClr val="990000"/>
              </a:solidFill>
            </a:endParaRPr>
          </a:p>
        </p:txBody>
      </p:sp>
      <p:sp>
        <p:nvSpPr>
          <p:cNvPr id="3" name="Content Placeholder 2"/>
          <p:cNvSpPr>
            <a:spLocks noGrp="1"/>
          </p:cNvSpPr>
          <p:nvPr>
            <p:ph idx="1"/>
          </p:nvPr>
        </p:nvSpPr>
        <p:spPr>
          <a:xfrm>
            <a:off x="647700" y="1530350"/>
            <a:ext cx="10515600" cy="1466215"/>
          </a:xfrm>
        </p:spPr>
        <p:txBody>
          <a:bodyPr/>
          <a:p>
            <a:r>
              <a:rPr lang="en-US" sz="2400">
                <a:solidFill>
                  <a:schemeClr val="tx1">
                    <a:lumMod val="95000"/>
                    <a:lumOff val="5000"/>
                  </a:schemeClr>
                </a:solidFill>
              </a:rPr>
              <a:t>“Amount and substantiality of the </a:t>
            </a:r>
            <a:r>
              <a:rPr lang="en-US" sz="2400" b="1">
                <a:solidFill>
                  <a:srgbClr val="990000"/>
                </a:solidFill>
              </a:rPr>
              <a:t>portion</a:t>
            </a:r>
            <a:r>
              <a:rPr lang="en-US" sz="2400" b="1">
                <a:solidFill>
                  <a:srgbClr val="002060"/>
                </a:solidFill>
              </a:rPr>
              <a:t> </a:t>
            </a:r>
            <a:r>
              <a:rPr lang="en-US" sz="2400">
                <a:solidFill>
                  <a:schemeClr val="tx1">
                    <a:lumMod val="95000"/>
                    <a:lumOff val="5000"/>
                  </a:schemeClr>
                </a:solidFill>
              </a:rPr>
              <a:t>used in relation to the copyrighted work as a whole”</a:t>
            </a:r>
            <a:endParaRPr lang="en-US" sz="2400">
              <a:solidFill>
                <a:schemeClr val="tx1">
                  <a:lumMod val="95000"/>
                  <a:lumOff val="5000"/>
                </a:schemeClr>
              </a:solidFill>
            </a:endParaRPr>
          </a:p>
          <a:p>
            <a:r>
              <a:rPr lang="en-US" sz="2400">
                <a:solidFill>
                  <a:schemeClr val="tx1">
                    <a:lumMod val="95000"/>
                    <a:lumOff val="5000"/>
                  </a:schemeClr>
                </a:solidFill>
              </a:rPr>
              <a:t>“</a:t>
            </a:r>
            <a:r>
              <a:rPr lang="en-US" sz="2400" b="1">
                <a:solidFill>
                  <a:srgbClr val="990000"/>
                </a:solidFill>
              </a:rPr>
              <a:t>Nature</a:t>
            </a:r>
            <a:r>
              <a:rPr lang="en-US" sz="2400">
                <a:solidFill>
                  <a:schemeClr val="tx1">
                    <a:lumMod val="95000"/>
                    <a:lumOff val="5000"/>
                  </a:schemeClr>
                </a:solidFill>
              </a:rPr>
              <a:t> of the copyrighted work”</a:t>
            </a:r>
            <a:endParaRPr lang="en-US" sz="2400">
              <a:solidFill>
                <a:schemeClr val="tx1">
                  <a:lumMod val="95000"/>
                  <a:lumOff val="5000"/>
                </a:schemeClr>
              </a:solidFill>
            </a:endParaRPr>
          </a:p>
        </p:txBody>
      </p:sp>
      <p:sp>
        <p:nvSpPr>
          <p:cNvPr id="5" name="Text Box 4"/>
          <p:cNvSpPr txBox="1"/>
          <p:nvPr/>
        </p:nvSpPr>
        <p:spPr>
          <a:xfrm>
            <a:off x="528320" y="3082290"/>
            <a:ext cx="8317230" cy="368300"/>
          </a:xfrm>
          <a:prstGeom prst="rect">
            <a:avLst/>
          </a:prstGeom>
          <a:noFill/>
        </p:spPr>
        <p:txBody>
          <a:bodyPr wrap="square" rtlCol="0" anchor="t">
            <a:spAutoFit/>
          </a:bodyPr>
          <a:p>
            <a:r>
              <a:rPr lang="en-US" b="1">
                <a:solidFill>
                  <a:schemeClr val="tx1">
                    <a:lumMod val="95000"/>
                    <a:lumOff val="5000"/>
                  </a:schemeClr>
                </a:solidFill>
              </a:rPr>
              <a:t> Section 107 of the U.S. Copyright Act (United States Code, 1976)</a:t>
            </a:r>
            <a:endParaRPr lang="en-US" b="1">
              <a:solidFill>
                <a:schemeClr val="tx1">
                  <a:lumMod val="95000"/>
                  <a:lumOff val="5000"/>
                </a:schemeClr>
              </a:solidFill>
            </a:endParaRPr>
          </a:p>
        </p:txBody>
      </p:sp>
      <p:sp>
        <p:nvSpPr>
          <p:cNvPr id="6" name="Text Box 5"/>
          <p:cNvSpPr txBox="1"/>
          <p:nvPr/>
        </p:nvSpPr>
        <p:spPr>
          <a:xfrm>
            <a:off x="8213725" y="3646170"/>
            <a:ext cx="1858645" cy="337185"/>
          </a:xfrm>
          <a:prstGeom prst="rect">
            <a:avLst/>
          </a:prstGeom>
        </p:spPr>
        <p:txBody>
          <a:bodyPr wrap="square">
            <a:spAutoFit/>
          </a:bodyPr>
          <a:p>
            <a:pPr marL="0" indent="0" algn="l"/>
            <a:r>
              <a:rPr lang="en-US" altLang="zh-CN" sz="1600" b="0" i="0">
                <a:solidFill>
                  <a:srgbClr val="212529"/>
                </a:solidFill>
                <a:latin typeface="-apple-system"/>
                <a:ea typeface="-apple-system"/>
              </a:rPr>
              <a:t>A factual work</a:t>
            </a:r>
            <a:endParaRPr lang="en-US" altLang="zh-CN" sz="1600" b="0" i="0">
              <a:solidFill>
                <a:srgbClr val="212529"/>
              </a:solidFill>
              <a:latin typeface="-apple-system"/>
              <a:ea typeface="-apple-system"/>
            </a:endParaRPr>
          </a:p>
        </p:txBody>
      </p:sp>
      <p:pic>
        <p:nvPicPr>
          <p:cNvPr id="7" name="Picture 6" descr="91WqeCn-PxL._AC_UF1000,1000_QL80_"/>
          <p:cNvPicPr>
            <a:picLocks noChangeAspect="1"/>
          </p:cNvPicPr>
          <p:nvPr/>
        </p:nvPicPr>
        <p:blipFill>
          <a:blip r:embed="rId1"/>
          <a:stretch>
            <a:fillRect/>
          </a:stretch>
        </p:blipFill>
        <p:spPr>
          <a:xfrm>
            <a:off x="1894840" y="4078605"/>
            <a:ext cx="1824990" cy="2526665"/>
          </a:xfrm>
          <a:prstGeom prst="rect">
            <a:avLst/>
          </a:prstGeom>
        </p:spPr>
      </p:pic>
      <p:sp>
        <p:nvSpPr>
          <p:cNvPr id="8" name="Text Box 7"/>
          <p:cNvSpPr txBox="1"/>
          <p:nvPr/>
        </p:nvSpPr>
        <p:spPr>
          <a:xfrm>
            <a:off x="5645785" y="4713605"/>
            <a:ext cx="716915" cy="337185"/>
          </a:xfrm>
          <a:prstGeom prst="rect">
            <a:avLst/>
          </a:prstGeom>
        </p:spPr>
        <p:txBody>
          <a:bodyPr wrap="square">
            <a:spAutoFit/>
          </a:bodyPr>
          <a:p>
            <a:pPr marL="0" indent="0" algn="l"/>
            <a:r>
              <a:rPr lang="en-US" altLang="zh-CN" sz="1600" b="0" i="0">
                <a:solidFill>
                  <a:srgbClr val="212529"/>
                </a:solidFill>
                <a:latin typeface="-apple-system"/>
                <a:ea typeface="-apple-system"/>
              </a:rPr>
              <a:t>20%</a:t>
            </a:r>
            <a:endParaRPr lang="en-US" altLang="zh-CN" sz="1600" b="0" i="0">
              <a:solidFill>
                <a:srgbClr val="212529"/>
              </a:solidFill>
              <a:latin typeface="-apple-system"/>
              <a:ea typeface="-apple-system"/>
            </a:endParaRPr>
          </a:p>
        </p:txBody>
      </p:sp>
      <p:pic>
        <p:nvPicPr>
          <p:cNvPr id="9" name="Picture 8" descr="The_Cambridge_Dictionary_of_Sociology"/>
          <p:cNvPicPr>
            <a:picLocks noChangeAspect="1"/>
          </p:cNvPicPr>
          <p:nvPr/>
        </p:nvPicPr>
        <p:blipFill>
          <a:blip r:embed="rId2"/>
          <a:stretch>
            <a:fillRect/>
          </a:stretch>
        </p:blipFill>
        <p:spPr>
          <a:xfrm>
            <a:off x="8204200" y="4078605"/>
            <a:ext cx="1701800" cy="2413000"/>
          </a:xfrm>
          <a:prstGeom prst="rect">
            <a:avLst/>
          </a:prstGeom>
        </p:spPr>
      </p:pic>
      <p:pic>
        <p:nvPicPr>
          <p:cNvPr id="10" name="Picture 9" descr="Screenshot 2025-03-25 at 23.05.40"/>
          <p:cNvPicPr>
            <a:picLocks noChangeAspect="1"/>
          </p:cNvPicPr>
          <p:nvPr/>
        </p:nvPicPr>
        <p:blipFill>
          <a:blip r:embed="rId3"/>
          <a:stretch>
            <a:fillRect/>
          </a:stretch>
        </p:blipFill>
        <p:spPr>
          <a:xfrm>
            <a:off x="4364990" y="5422900"/>
            <a:ext cx="732155" cy="732155"/>
          </a:xfrm>
          <a:prstGeom prst="rect">
            <a:avLst/>
          </a:prstGeom>
        </p:spPr>
      </p:pic>
      <p:sp>
        <p:nvSpPr>
          <p:cNvPr id="12" name="Text Box 11"/>
          <p:cNvSpPr txBox="1"/>
          <p:nvPr/>
        </p:nvSpPr>
        <p:spPr>
          <a:xfrm>
            <a:off x="5645785" y="5620385"/>
            <a:ext cx="582930" cy="337185"/>
          </a:xfrm>
          <a:prstGeom prst="rect">
            <a:avLst/>
          </a:prstGeom>
          <a:noFill/>
        </p:spPr>
        <p:txBody>
          <a:bodyPr wrap="square" rtlCol="0" anchor="t">
            <a:spAutoFit/>
          </a:bodyPr>
          <a:p>
            <a:pPr marL="0" indent="0" algn="l"/>
            <a:r>
              <a:rPr lang="en-US" altLang="zh-CN" sz="1600">
                <a:solidFill>
                  <a:srgbClr val="212529"/>
                </a:solidFill>
                <a:latin typeface="-apple-system"/>
                <a:ea typeface="-apple-system"/>
                <a:sym typeface="+mn-ea"/>
              </a:rPr>
              <a:t>5%</a:t>
            </a:r>
            <a:endParaRPr lang="en-US" altLang="zh-CN" sz="1600">
              <a:solidFill>
                <a:srgbClr val="212529"/>
              </a:solidFill>
              <a:latin typeface="-apple-system"/>
              <a:ea typeface="-apple-system"/>
              <a:sym typeface="+mn-ea"/>
            </a:endParaRPr>
          </a:p>
        </p:txBody>
      </p:sp>
      <p:pic>
        <p:nvPicPr>
          <p:cNvPr id="13" name="Picture 12" descr="Screenshot 2025-03-25 at 23.05.40"/>
          <p:cNvPicPr>
            <a:picLocks noChangeAspect="1"/>
          </p:cNvPicPr>
          <p:nvPr/>
        </p:nvPicPr>
        <p:blipFill>
          <a:blip r:embed="rId3"/>
          <a:stretch>
            <a:fillRect/>
          </a:stretch>
        </p:blipFill>
        <p:spPr>
          <a:xfrm>
            <a:off x="6784340" y="4516120"/>
            <a:ext cx="732155" cy="732155"/>
          </a:xfrm>
          <a:prstGeom prst="rect">
            <a:avLst/>
          </a:prstGeom>
        </p:spPr>
      </p:pic>
      <p:pic>
        <p:nvPicPr>
          <p:cNvPr id="14" name="Picture 13" descr="Screenshot 2025-03-25 at 23.05.40"/>
          <p:cNvPicPr>
            <a:picLocks noChangeAspect="1"/>
          </p:cNvPicPr>
          <p:nvPr/>
        </p:nvPicPr>
        <p:blipFill>
          <a:blip r:embed="rId3"/>
          <a:stretch>
            <a:fillRect/>
          </a:stretch>
        </p:blipFill>
        <p:spPr>
          <a:xfrm>
            <a:off x="6777355" y="5422900"/>
            <a:ext cx="732155" cy="732155"/>
          </a:xfrm>
          <a:prstGeom prst="rect">
            <a:avLst/>
          </a:prstGeom>
        </p:spPr>
      </p:pic>
      <p:pic>
        <p:nvPicPr>
          <p:cNvPr id="17" name="Picture 16" descr="Screenshot 2025-03-25 at 23.05.52"/>
          <p:cNvPicPr>
            <a:picLocks noChangeAspect="1"/>
          </p:cNvPicPr>
          <p:nvPr/>
        </p:nvPicPr>
        <p:blipFill>
          <a:blip r:embed="rId4"/>
          <a:stretch>
            <a:fillRect/>
          </a:stretch>
        </p:blipFill>
        <p:spPr>
          <a:xfrm>
            <a:off x="4364990" y="4516755"/>
            <a:ext cx="731520" cy="731520"/>
          </a:xfrm>
          <a:prstGeom prst="rect">
            <a:avLst/>
          </a:prstGeom>
        </p:spPr>
      </p:pic>
      <p:sp>
        <p:nvSpPr>
          <p:cNvPr id="15" name="Slide Number Placeholder 14"/>
          <p:cNvSpPr>
            <a:spLocks noGrp="1"/>
          </p:cNvSpPr>
          <p:nvPr>
            <p:ph type="sldNum" sz="quarter" idx="12"/>
          </p:nvPr>
        </p:nvSpPr>
        <p:spPr/>
        <p:txBody>
          <a:bodyPr/>
          <a:p>
            <a:fld id="{49AE70B2-8BF9-45C0-BB95-33D1B9D3A854}" type="slidenum">
              <a:rPr lang="zh-CN" altLang="en-US" smtClean="0"/>
            </a:fld>
            <a:endParaRPr lang="zh-CN" alt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sz="3200"/>
              <a:t>Solving the binary problem is unreliable!</a:t>
            </a:r>
            <a:endParaRPr lang="en-US" sz="3200"/>
          </a:p>
        </p:txBody>
      </p:sp>
      <p:sp>
        <p:nvSpPr>
          <p:cNvPr id="3" name="Content Placeholder 2"/>
          <p:cNvSpPr>
            <a:spLocks noGrp="1"/>
          </p:cNvSpPr>
          <p:nvPr>
            <p:ph idx="1"/>
          </p:nvPr>
        </p:nvSpPr>
        <p:spPr>
          <a:xfrm>
            <a:off x="647700" y="1825625"/>
            <a:ext cx="6671945" cy="4351655"/>
          </a:xfrm>
        </p:spPr>
        <p:txBody>
          <a:bodyPr>
            <a:normAutofit lnSpcReduction="20000"/>
          </a:bodyPr>
          <a:p>
            <a:pPr>
              <a:lnSpc>
                <a:spcPct val="110000"/>
              </a:lnSpc>
              <a:buFont typeface="Wingdings" panose="05000000000000000000" charset="0"/>
              <a:buChar char=""/>
            </a:pPr>
            <a:r>
              <a:rPr lang="en-US" sz="2000">
                <a:solidFill>
                  <a:schemeClr val="tx1">
                    <a:lumMod val="95000"/>
                    <a:lumOff val="5000"/>
                  </a:schemeClr>
                </a:solidFill>
              </a:rPr>
              <a:t> Low error when predicting binary utilization (either none or all)</a:t>
            </a:r>
            <a:endParaRPr lang="en-US" sz="2000">
              <a:solidFill>
                <a:schemeClr val="tx1">
                  <a:lumMod val="95000"/>
                  <a:lumOff val="5000"/>
                </a:schemeClr>
              </a:solidFill>
            </a:endParaRPr>
          </a:p>
          <a:p>
            <a:pPr>
              <a:lnSpc>
                <a:spcPct val="110000"/>
              </a:lnSpc>
            </a:pPr>
            <a:endParaRPr lang="en-US" sz="2000">
              <a:solidFill>
                <a:schemeClr val="tx1">
                  <a:lumMod val="95000"/>
                  <a:lumOff val="5000"/>
                </a:schemeClr>
              </a:solidFill>
              <a:sym typeface="+mn-ea"/>
            </a:endParaRPr>
          </a:p>
        </p:txBody>
      </p:sp>
      <p:pic>
        <p:nvPicPr>
          <p:cNvPr id="4" name="Picture 3" descr="Screenshot 2025-03-25 at 23.15.42"/>
          <p:cNvPicPr>
            <a:picLocks noChangeAspect="1"/>
          </p:cNvPicPr>
          <p:nvPr/>
        </p:nvPicPr>
        <p:blipFill>
          <a:blip r:embed="rId1"/>
          <a:stretch>
            <a:fillRect/>
          </a:stretch>
        </p:blipFill>
        <p:spPr>
          <a:xfrm>
            <a:off x="7435850" y="1825625"/>
            <a:ext cx="4305300" cy="3733800"/>
          </a:xfrm>
          <a:prstGeom prst="rect">
            <a:avLst/>
          </a:prstGeom>
        </p:spPr>
      </p:pic>
      <p:sp>
        <p:nvSpPr>
          <p:cNvPr id="6" name="Slide Number Placeholder 5"/>
          <p:cNvSpPr>
            <a:spLocks noGrp="1"/>
          </p:cNvSpPr>
          <p:nvPr>
            <p:ph type="sldNum" sz="quarter" idx="12"/>
          </p:nvPr>
        </p:nvSpPr>
        <p:spPr/>
        <p:txBody>
          <a:bodyPr/>
          <a:p>
            <a:fld id="{49AE70B2-8BF9-45C0-BB95-33D1B9D3A854}" type="slidenum">
              <a:rPr lang="zh-CN" altLang="en-US" smtClean="0"/>
            </a:fld>
            <a:endParaRPr lang="zh-CN" alt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sz="3200"/>
              <a:t>Solving the binary problem is unreliable!</a:t>
            </a:r>
            <a:endParaRPr lang="en-US" sz="3200"/>
          </a:p>
        </p:txBody>
      </p:sp>
      <p:sp>
        <p:nvSpPr>
          <p:cNvPr id="3" name="Content Placeholder 2"/>
          <p:cNvSpPr>
            <a:spLocks noGrp="1"/>
          </p:cNvSpPr>
          <p:nvPr>
            <p:ph idx="1"/>
          </p:nvPr>
        </p:nvSpPr>
        <p:spPr>
          <a:xfrm>
            <a:off x="647700" y="1825625"/>
            <a:ext cx="6671945" cy="4351655"/>
          </a:xfrm>
        </p:spPr>
        <p:txBody>
          <a:bodyPr>
            <a:normAutofit lnSpcReduction="20000"/>
          </a:bodyPr>
          <a:p>
            <a:pPr>
              <a:lnSpc>
                <a:spcPct val="110000"/>
              </a:lnSpc>
              <a:buFont typeface="Wingdings" panose="05000000000000000000" charset="0"/>
              <a:buChar char=""/>
            </a:pPr>
            <a:r>
              <a:rPr lang="en-US" sz="2000">
                <a:solidFill>
                  <a:schemeClr val="tx1">
                    <a:lumMod val="95000"/>
                    <a:lumOff val="5000"/>
                  </a:schemeClr>
                </a:solidFill>
              </a:rPr>
              <a:t> </a:t>
            </a:r>
            <a:r>
              <a:rPr lang="en-US" sz="2000">
                <a:solidFill>
                  <a:schemeClr val="tx1">
                    <a:lumMod val="95000"/>
                    <a:lumOff val="5000"/>
                  </a:schemeClr>
                </a:solidFill>
                <a:sym typeface="+mn-ea"/>
              </a:rPr>
              <a:t>Low error </a:t>
            </a:r>
            <a:r>
              <a:rPr lang="en-US" sz="2000">
                <a:solidFill>
                  <a:schemeClr val="tx1">
                    <a:lumMod val="95000"/>
                    <a:lumOff val="5000"/>
                  </a:schemeClr>
                </a:solidFill>
              </a:rPr>
              <a:t>when predicting binary utilization (either none or all)</a:t>
            </a:r>
            <a:endParaRPr lang="en-US" sz="2000">
              <a:solidFill>
                <a:schemeClr val="tx1">
                  <a:lumMod val="95000"/>
                  <a:lumOff val="5000"/>
                </a:schemeClr>
              </a:solidFill>
            </a:endParaRPr>
          </a:p>
          <a:p>
            <a:pPr>
              <a:lnSpc>
                <a:spcPct val="110000"/>
              </a:lnSpc>
            </a:pPr>
            <a:endParaRPr lang="en-US" sz="2000">
              <a:solidFill>
                <a:schemeClr val="tx1">
                  <a:lumMod val="95000"/>
                  <a:lumOff val="5000"/>
                </a:schemeClr>
              </a:solidFill>
            </a:endParaRPr>
          </a:p>
          <a:p>
            <a:pPr>
              <a:lnSpc>
                <a:spcPct val="110000"/>
              </a:lnSpc>
              <a:buFont typeface="Wingdings" panose="05000000000000000000" charset="0"/>
              <a:buChar char=""/>
            </a:pPr>
            <a:r>
              <a:rPr lang="en-US" sz="2000">
                <a:solidFill>
                  <a:schemeClr val="tx1">
                    <a:lumMod val="95000"/>
                    <a:lumOff val="5000"/>
                  </a:schemeClr>
                </a:solidFill>
              </a:rPr>
              <a:t> </a:t>
            </a:r>
            <a:r>
              <a:rPr lang="en-US" sz="2000">
                <a:solidFill>
                  <a:schemeClr val="accent4">
                    <a:lumMod val="75000"/>
                  </a:schemeClr>
                </a:solidFill>
              </a:rPr>
              <a:t>Miss small proportion of usage</a:t>
            </a:r>
            <a:endParaRPr lang="en-US" sz="2000">
              <a:solidFill>
                <a:schemeClr val="accent4">
                  <a:lumMod val="75000"/>
                </a:schemeClr>
              </a:solidFill>
              <a:sym typeface="+mn-ea"/>
            </a:endParaRPr>
          </a:p>
        </p:txBody>
      </p:sp>
      <p:pic>
        <p:nvPicPr>
          <p:cNvPr id="4" name="Picture 3" descr="Screenshot 2025-03-25 at 23.15.42"/>
          <p:cNvPicPr>
            <a:picLocks noChangeAspect="1"/>
          </p:cNvPicPr>
          <p:nvPr/>
        </p:nvPicPr>
        <p:blipFill>
          <a:blip r:embed="rId1"/>
          <a:stretch>
            <a:fillRect/>
          </a:stretch>
        </p:blipFill>
        <p:spPr>
          <a:xfrm>
            <a:off x="7435850" y="1825625"/>
            <a:ext cx="4305300" cy="3733800"/>
          </a:xfrm>
          <a:prstGeom prst="rect">
            <a:avLst/>
          </a:prstGeom>
        </p:spPr>
      </p:pic>
      <p:sp>
        <p:nvSpPr>
          <p:cNvPr id="9" name="Rectangles 8"/>
          <p:cNvSpPr/>
          <p:nvPr/>
        </p:nvSpPr>
        <p:spPr>
          <a:xfrm>
            <a:off x="8302625" y="4718685"/>
            <a:ext cx="411480" cy="253365"/>
          </a:xfrm>
          <a:prstGeom prst="rect">
            <a:avLst/>
          </a:prstGeom>
          <a:noFill/>
          <a:ln w="47625">
            <a:solidFill>
              <a:schemeClr val="accent4"/>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6" name="Slide Number Placeholder 5"/>
          <p:cNvSpPr>
            <a:spLocks noGrp="1"/>
          </p:cNvSpPr>
          <p:nvPr>
            <p:ph type="sldNum" sz="quarter" idx="12"/>
          </p:nvPr>
        </p:nvSpPr>
        <p:spPr/>
        <p:txBody>
          <a:bodyPr/>
          <a:p>
            <a:fld id="{49AE70B2-8BF9-45C0-BB95-33D1B9D3A854}" type="slidenum">
              <a:rPr lang="zh-CN" altLang="en-US" smtClean="0"/>
            </a:fld>
            <a:endParaRPr lang="zh-CN" alt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sz="3200"/>
              <a:t>Solving the binary problem is unreliable!</a:t>
            </a:r>
            <a:endParaRPr lang="en-US" sz="3200"/>
          </a:p>
        </p:txBody>
      </p:sp>
      <p:sp>
        <p:nvSpPr>
          <p:cNvPr id="3" name="Content Placeholder 2"/>
          <p:cNvSpPr>
            <a:spLocks noGrp="1"/>
          </p:cNvSpPr>
          <p:nvPr>
            <p:ph idx="1"/>
          </p:nvPr>
        </p:nvSpPr>
        <p:spPr>
          <a:xfrm>
            <a:off x="647700" y="1825625"/>
            <a:ext cx="6671945" cy="2893060"/>
          </a:xfrm>
        </p:spPr>
        <p:txBody>
          <a:bodyPr>
            <a:normAutofit lnSpcReduction="20000"/>
          </a:bodyPr>
          <a:p>
            <a:pPr>
              <a:lnSpc>
                <a:spcPct val="110000"/>
              </a:lnSpc>
              <a:buFont typeface="Wingdings" panose="05000000000000000000" charset="0"/>
              <a:buChar char=""/>
            </a:pPr>
            <a:r>
              <a:rPr lang="en-US" sz="2000">
                <a:solidFill>
                  <a:schemeClr val="tx1">
                    <a:lumMod val="95000"/>
                    <a:lumOff val="5000"/>
                  </a:schemeClr>
                </a:solidFill>
              </a:rPr>
              <a:t> </a:t>
            </a:r>
            <a:r>
              <a:rPr lang="en-US" sz="2000">
                <a:solidFill>
                  <a:schemeClr val="tx1">
                    <a:lumMod val="95000"/>
                    <a:lumOff val="5000"/>
                  </a:schemeClr>
                </a:solidFill>
                <a:sym typeface="+mn-ea"/>
              </a:rPr>
              <a:t>Low error </a:t>
            </a:r>
            <a:r>
              <a:rPr lang="en-US" sz="2000">
                <a:solidFill>
                  <a:schemeClr val="tx1">
                    <a:lumMod val="95000"/>
                    <a:lumOff val="5000"/>
                  </a:schemeClr>
                </a:solidFill>
              </a:rPr>
              <a:t>when predicting binary utilization (either none or all)</a:t>
            </a:r>
            <a:endParaRPr lang="en-US" sz="2000">
              <a:solidFill>
                <a:schemeClr val="tx1">
                  <a:lumMod val="95000"/>
                  <a:lumOff val="5000"/>
                </a:schemeClr>
              </a:solidFill>
            </a:endParaRPr>
          </a:p>
          <a:p>
            <a:pPr>
              <a:lnSpc>
                <a:spcPct val="110000"/>
              </a:lnSpc>
            </a:pPr>
            <a:endParaRPr lang="en-US" sz="2000">
              <a:solidFill>
                <a:schemeClr val="tx1">
                  <a:lumMod val="95000"/>
                  <a:lumOff val="5000"/>
                </a:schemeClr>
              </a:solidFill>
            </a:endParaRPr>
          </a:p>
          <a:p>
            <a:pPr>
              <a:lnSpc>
                <a:spcPct val="110000"/>
              </a:lnSpc>
              <a:buFont typeface="Wingdings" panose="05000000000000000000" charset="0"/>
              <a:buChar char=""/>
            </a:pPr>
            <a:r>
              <a:rPr lang="en-US" sz="2000">
                <a:solidFill>
                  <a:schemeClr val="tx1">
                    <a:lumMod val="95000"/>
                    <a:lumOff val="5000"/>
                  </a:schemeClr>
                </a:solidFill>
              </a:rPr>
              <a:t> </a:t>
            </a:r>
            <a:r>
              <a:rPr lang="en-US" sz="2000">
                <a:solidFill>
                  <a:schemeClr val="accent4">
                    <a:lumMod val="75000"/>
                  </a:schemeClr>
                </a:solidFill>
                <a:sym typeface="+mn-ea"/>
              </a:rPr>
              <a:t>Miss </a:t>
            </a:r>
            <a:r>
              <a:rPr lang="en-US" sz="2000">
                <a:solidFill>
                  <a:schemeClr val="accent4">
                    <a:lumMod val="75000"/>
                  </a:schemeClr>
                </a:solidFill>
              </a:rPr>
              <a:t>small proportion of usage</a:t>
            </a:r>
            <a:endParaRPr lang="en-US" sz="2000">
              <a:solidFill>
                <a:schemeClr val="tx1">
                  <a:lumMod val="95000"/>
                  <a:lumOff val="5000"/>
                </a:schemeClr>
              </a:solidFill>
            </a:endParaRPr>
          </a:p>
          <a:p>
            <a:pPr>
              <a:lnSpc>
                <a:spcPct val="110000"/>
              </a:lnSpc>
              <a:buFont typeface="Wingdings" panose="05000000000000000000" charset="0"/>
              <a:buChar char=""/>
            </a:pPr>
            <a:r>
              <a:rPr lang="en-US" sz="2000">
                <a:solidFill>
                  <a:schemeClr val="tx1">
                    <a:lumMod val="95000"/>
                    <a:lumOff val="5000"/>
                  </a:schemeClr>
                </a:solidFill>
              </a:rPr>
              <a:t> </a:t>
            </a:r>
            <a:r>
              <a:rPr lang="en-US" sz="2000">
                <a:solidFill>
                  <a:schemeClr val="accent5">
                    <a:lumMod val="75000"/>
                  </a:schemeClr>
                </a:solidFill>
              </a:rPr>
              <a:t>Classify a model as </a:t>
            </a:r>
            <a:endParaRPr lang="en-US" sz="2000">
              <a:solidFill>
                <a:schemeClr val="accent5">
                  <a:lumMod val="75000"/>
                </a:schemeClr>
              </a:solidFill>
            </a:endParaRPr>
          </a:p>
          <a:p>
            <a:pPr lvl="1">
              <a:lnSpc>
                <a:spcPct val="110000"/>
              </a:lnSpc>
            </a:pPr>
            <a:r>
              <a:rPr lang="en-US" sz="1800">
                <a:solidFill>
                  <a:schemeClr val="accent5">
                    <a:lumMod val="75000"/>
                  </a:schemeClr>
                </a:solidFill>
              </a:rPr>
              <a:t>“utilizing” the dataset at one proportion, </a:t>
            </a:r>
            <a:endParaRPr lang="en-US" sz="1800">
              <a:solidFill>
                <a:schemeClr val="accent5">
                  <a:lumMod val="75000"/>
                </a:schemeClr>
              </a:solidFill>
            </a:endParaRPr>
          </a:p>
          <a:p>
            <a:pPr lvl="1">
              <a:lnSpc>
                <a:spcPct val="110000"/>
              </a:lnSpc>
            </a:pPr>
            <a:r>
              <a:rPr lang="en-US" sz="1800">
                <a:solidFill>
                  <a:schemeClr val="accent5">
                    <a:lumMod val="75000"/>
                  </a:schemeClr>
                </a:solidFill>
              </a:rPr>
              <a:t>“not utilizing” the dataset when usage increases</a:t>
            </a:r>
            <a:endParaRPr lang="en-US" sz="1800">
              <a:solidFill>
                <a:schemeClr val="tx1">
                  <a:lumMod val="95000"/>
                  <a:lumOff val="5000"/>
                </a:schemeClr>
              </a:solidFill>
            </a:endParaRPr>
          </a:p>
          <a:p>
            <a:pPr lvl="0">
              <a:lnSpc>
                <a:spcPct val="110000"/>
              </a:lnSpc>
            </a:pPr>
            <a:endParaRPr lang="en-US" sz="1800">
              <a:solidFill>
                <a:schemeClr val="tx1">
                  <a:lumMod val="95000"/>
                  <a:lumOff val="5000"/>
                </a:schemeClr>
              </a:solidFill>
              <a:sym typeface="+mn-ea"/>
            </a:endParaRPr>
          </a:p>
        </p:txBody>
      </p:sp>
      <p:pic>
        <p:nvPicPr>
          <p:cNvPr id="4" name="Picture 3" descr="Screenshot 2025-03-25 at 23.15.42"/>
          <p:cNvPicPr>
            <a:picLocks noChangeAspect="1"/>
          </p:cNvPicPr>
          <p:nvPr/>
        </p:nvPicPr>
        <p:blipFill>
          <a:blip r:embed="rId1"/>
          <a:stretch>
            <a:fillRect/>
          </a:stretch>
        </p:blipFill>
        <p:spPr>
          <a:xfrm>
            <a:off x="7435850" y="1825625"/>
            <a:ext cx="4305300" cy="3733800"/>
          </a:xfrm>
          <a:prstGeom prst="rect">
            <a:avLst/>
          </a:prstGeom>
        </p:spPr>
      </p:pic>
      <p:sp>
        <p:nvSpPr>
          <p:cNvPr id="9" name="Rectangles 8"/>
          <p:cNvSpPr/>
          <p:nvPr/>
        </p:nvSpPr>
        <p:spPr>
          <a:xfrm>
            <a:off x="8302625" y="4718685"/>
            <a:ext cx="411480" cy="253365"/>
          </a:xfrm>
          <a:prstGeom prst="rect">
            <a:avLst/>
          </a:prstGeom>
          <a:noFill/>
          <a:ln w="47625">
            <a:solidFill>
              <a:schemeClr val="accent4"/>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5" name="Rectangles 4"/>
          <p:cNvSpPr/>
          <p:nvPr/>
        </p:nvSpPr>
        <p:spPr>
          <a:xfrm>
            <a:off x="9471025" y="2495550"/>
            <a:ext cx="535940" cy="2475865"/>
          </a:xfrm>
          <a:prstGeom prst="rect">
            <a:avLst/>
          </a:prstGeom>
          <a:noFill/>
          <a:ln w="47625">
            <a:solidFill>
              <a:schemeClr val="accent5"/>
            </a:solidFill>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en-US">
              <a:sym typeface="+mn-ea"/>
            </a:endParaRPr>
          </a:p>
        </p:txBody>
      </p:sp>
      <p:sp>
        <p:nvSpPr>
          <p:cNvPr id="7" name="Slide Number Placeholder 6"/>
          <p:cNvSpPr>
            <a:spLocks noGrp="1"/>
          </p:cNvSpPr>
          <p:nvPr>
            <p:ph type="sldNum" sz="quarter" idx="12"/>
          </p:nvPr>
        </p:nvSpPr>
        <p:spPr/>
        <p:txBody>
          <a:bodyPr/>
          <a:p>
            <a:fld id="{49AE70B2-8BF9-45C0-BB95-33D1B9D3A854}" type="slidenum">
              <a:rPr lang="zh-CN" altLang="en-US" smtClean="0"/>
            </a:fld>
            <a:endParaRPr lang="zh-CN" altLang="en-US"/>
          </a:p>
        </p:txBody>
      </p:sp>
      <p:sp>
        <p:nvSpPr>
          <p:cNvPr id="8" name="Text Box 7"/>
          <p:cNvSpPr txBox="1"/>
          <p:nvPr/>
        </p:nvSpPr>
        <p:spPr>
          <a:xfrm>
            <a:off x="647700" y="5696585"/>
            <a:ext cx="8424545" cy="521970"/>
          </a:xfrm>
          <a:prstGeom prst="rect">
            <a:avLst/>
          </a:prstGeom>
          <a:noFill/>
        </p:spPr>
        <p:txBody>
          <a:bodyPr wrap="square" rtlCol="0">
            <a:spAutoFit/>
          </a:bodyPr>
          <a:p>
            <a:r>
              <a:rPr lang="en-US" sz="2800" b="1">
                <a:sym typeface="+mn-ea"/>
              </a:rPr>
              <a:t>Such predictions are hard to trust in practice!</a:t>
            </a:r>
            <a:endParaRPr lang="en-US" sz="2800" b="1">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740" name="Rectangles 1739"/>
          <p:cNvSpPr/>
          <p:nvPr/>
        </p:nvSpPr>
        <p:spPr>
          <a:xfrm>
            <a:off x="748030" y="2362835"/>
            <a:ext cx="8613775" cy="3930650"/>
          </a:xfrm>
          <a:prstGeom prst="rect">
            <a:avLst/>
          </a:prstGeom>
          <a:solidFill>
            <a:schemeClr val="accent2">
              <a:lumMod val="20000"/>
              <a:lumOff val="80000"/>
              <a:alpha val="48000"/>
            </a:schemeClr>
          </a:solidFill>
          <a:ln w="76200">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mc:AlternateContent xmlns:mc="http://schemas.openxmlformats.org/markup-compatibility/2006">
        <mc:Choice xmlns:a14="http://schemas.microsoft.com/office/drawing/2010/main" Requires="a14">
          <p:sp>
            <p:nvSpPr>
              <p:cNvPr id="4" name="Text Box 3"/>
              <p:cNvSpPr txBox="1"/>
              <p:nvPr/>
            </p:nvSpPr>
            <p:spPr>
              <a:xfrm>
                <a:off x="748030" y="1570355"/>
                <a:ext cx="8613140" cy="706755"/>
              </a:xfrm>
              <a:prstGeom prst="rect">
                <a:avLst/>
              </a:prstGeom>
              <a:noFill/>
            </p:spPr>
            <p:txBody>
              <a:bodyPr wrap="square" rtlCol="0" anchor="t">
                <a:spAutoFit/>
              </a:bodyPr>
              <a:p>
                <a:r>
                  <a:rPr lang="en-US" sz="2000" b="1">
                    <a:sym typeface="+mn-ea"/>
                  </a:rPr>
                  <a:t>Given a model </a:t>
                </a:r>
                <a14:m>
                  <m:oMath xmlns:m="http://schemas.openxmlformats.org/officeDocument/2006/math">
                    <m:r>
                      <a:rPr lang="en-US" sz="2000" b="1" i="1">
                        <a:latin typeface="DejaVu Math TeX Gyre" panose="02000503000000000000" charset="0"/>
                        <a:cs typeface="DejaVu Math TeX Gyre" panose="02000503000000000000" charset="0"/>
                        <a:sym typeface="+mn-ea"/>
                      </a:rPr>
                      <m:t>𝜽</m:t>
                    </m:r>
                  </m:oMath>
                </a14:m>
                <a:r>
                  <a:rPr lang="en-US" sz="2000" b="1">
                    <a:sym typeface="+mn-ea"/>
                  </a:rPr>
                  <a:t> and a target dataset </a:t>
                </a:r>
                <a14:m>
                  <m:oMath xmlns:m="http://schemas.openxmlformats.org/officeDocument/2006/math">
                    <m:r>
                      <a:rPr lang="en-US" sz="2000" b="1" i="1">
                        <a:latin typeface="DejaVu Math TeX Gyre" panose="02000503000000000000" charset="0"/>
                        <a:cs typeface="DejaVu Math TeX Gyre" panose="02000503000000000000" charset="0"/>
                        <a:sym typeface="+mn-ea"/>
                      </a:rPr>
                      <m:t>𝑿</m:t>
                    </m:r>
                  </m:oMath>
                </a14:m>
                <a:r>
                  <a:rPr lang="en-US" sz="2000" b="1">
                    <a:sym typeface="+mn-ea"/>
                  </a:rPr>
                  <a:t>, </a:t>
                </a:r>
                <a:endParaRPr lang="en-US" sz="2000" b="1">
                  <a:sym typeface="+mn-ea"/>
                </a:endParaRPr>
              </a:p>
              <a:p>
                <a:r>
                  <a:rPr lang="en-US" sz="2000" b="1">
                    <a:sym typeface="+mn-ea"/>
                  </a:rPr>
                  <a:t>what fraction of the target dataset is used in training the model?</a:t>
                </a:r>
                <a:endParaRPr lang="en-US" sz="2000" b="1">
                  <a:sym typeface="+mn-ea"/>
                </a:endParaRPr>
              </a:p>
            </p:txBody>
          </p:sp>
        </mc:Choice>
        <mc:Fallback>
          <p:sp>
            <p:nvSpPr>
              <p:cNvPr id="4" name="Text Box 3"/>
              <p:cNvSpPr txBox="1">
                <a:spLocks noRot="1" noChangeAspect="1" noMove="1" noResize="1" noEditPoints="1" noAdjustHandles="1" noChangeArrowheads="1" noChangeShapeType="1" noTextEdit="1"/>
              </p:cNvSpPr>
              <p:nvPr/>
            </p:nvSpPr>
            <p:spPr>
              <a:xfrm>
                <a:off x="748030" y="1570355"/>
                <a:ext cx="8613140" cy="706755"/>
              </a:xfrm>
              <a:prstGeom prst="rect">
                <a:avLst/>
              </a:prstGeom>
              <a:blipFill rotWithShape="1">
                <a:blip r:embed="rId1"/>
                <a:stretch>
                  <a:fillRect/>
                </a:stretch>
              </a:blipFill>
            </p:spPr>
            <p:txBody>
              <a:bodyPr/>
              <a:lstStyle/>
              <a:p>
                <a:r>
                  <a:rPr lang="en-US" altLang="en-US">
                    <a:noFill/>
                  </a:rPr>
                  <a:t> </a:t>
                </a:r>
              </a:p>
            </p:txBody>
          </p:sp>
        </mc:Fallback>
      </mc:AlternateContent>
      <p:pic>
        <p:nvPicPr>
          <p:cNvPr id="5" name="334E55B0-647D-440b-865C-3EC943EB4CBC-1" descr="wpsoffice"/>
          <p:cNvPicPr>
            <a:picLocks noChangeAspect="1"/>
          </p:cNvPicPr>
          <p:nvPr/>
        </p:nvPicPr>
        <p:blipFill>
          <a:blip r:embed="rId2"/>
          <a:stretch>
            <a:fillRect/>
          </a:stretch>
        </p:blipFill>
        <p:spPr>
          <a:xfrm>
            <a:off x="993140" y="2619375"/>
            <a:ext cx="1145540" cy="312420"/>
          </a:xfrm>
          <a:prstGeom prst="rect">
            <a:avLst/>
          </a:prstGeom>
        </p:spPr>
      </p:pic>
      <p:pic>
        <p:nvPicPr>
          <p:cNvPr id="7" name="Picture 6" descr="2-4"/>
          <p:cNvPicPr>
            <a:picLocks noChangeAspect="1"/>
          </p:cNvPicPr>
          <p:nvPr/>
        </p:nvPicPr>
        <p:blipFill>
          <a:blip r:embed="rId3"/>
          <a:srcRect l="37417" t="6357" r="38464" b="21251"/>
          <a:stretch>
            <a:fillRect/>
          </a:stretch>
        </p:blipFill>
        <p:spPr>
          <a:xfrm>
            <a:off x="5073015" y="3274060"/>
            <a:ext cx="1040765" cy="970280"/>
          </a:xfrm>
          <a:prstGeom prst="rect">
            <a:avLst/>
          </a:prstGeom>
        </p:spPr>
      </p:pic>
      <p:pic>
        <p:nvPicPr>
          <p:cNvPr id="9" name="Picture 8" descr="process-icons"/>
          <p:cNvPicPr>
            <a:picLocks noChangeAspect="1"/>
          </p:cNvPicPr>
          <p:nvPr/>
        </p:nvPicPr>
        <p:blipFill>
          <a:blip r:embed="rId4"/>
          <a:srcRect t="25731" r="86342" b="9552"/>
          <a:stretch>
            <a:fillRect/>
          </a:stretch>
        </p:blipFill>
        <p:spPr>
          <a:xfrm>
            <a:off x="4777740" y="4976495"/>
            <a:ext cx="676910" cy="685800"/>
          </a:xfrm>
          <a:prstGeom prst="rect">
            <a:avLst/>
          </a:prstGeom>
        </p:spPr>
      </p:pic>
      <p:pic>
        <p:nvPicPr>
          <p:cNvPr id="10" name="Picture 9" descr="process-icons"/>
          <p:cNvPicPr>
            <a:picLocks noChangeAspect="1"/>
          </p:cNvPicPr>
          <p:nvPr/>
        </p:nvPicPr>
        <p:blipFill>
          <a:blip r:embed="rId4"/>
          <a:srcRect l="24192" t="24561" r="59625" b="2339"/>
          <a:stretch>
            <a:fillRect/>
          </a:stretch>
        </p:blipFill>
        <p:spPr>
          <a:xfrm>
            <a:off x="5650865" y="4975860"/>
            <a:ext cx="710565" cy="686435"/>
          </a:xfrm>
          <a:prstGeom prst="rect">
            <a:avLst/>
          </a:prstGeom>
        </p:spPr>
      </p:pic>
      <p:pic>
        <p:nvPicPr>
          <p:cNvPr id="11" name="Picture 10" descr="gdpr-filled-outline-11-512"/>
          <p:cNvPicPr>
            <a:picLocks noChangeAspect="1"/>
          </p:cNvPicPr>
          <p:nvPr/>
        </p:nvPicPr>
        <p:blipFill>
          <a:blip r:embed="rId5"/>
          <a:stretch>
            <a:fillRect/>
          </a:stretch>
        </p:blipFill>
        <p:spPr>
          <a:xfrm>
            <a:off x="1097915" y="3221355"/>
            <a:ext cx="1040765" cy="1036955"/>
          </a:xfrm>
          <a:prstGeom prst="rect">
            <a:avLst/>
          </a:prstGeom>
        </p:spPr>
      </p:pic>
      <p:pic>
        <p:nvPicPr>
          <p:cNvPr id="12" name="Picture 11" descr="2-4"/>
          <p:cNvPicPr>
            <a:picLocks noChangeAspect="1"/>
          </p:cNvPicPr>
          <p:nvPr/>
        </p:nvPicPr>
        <p:blipFill>
          <a:blip r:embed="rId3"/>
          <a:srcRect l="6162" t="7040" r="70609" b="22437"/>
          <a:stretch>
            <a:fillRect/>
          </a:stretch>
        </p:blipFill>
        <p:spPr>
          <a:xfrm>
            <a:off x="7712075" y="3148330"/>
            <a:ext cx="1233170" cy="1162685"/>
          </a:xfrm>
          <a:prstGeom prst="rect">
            <a:avLst/>
          </a:prstGeom>
        </p:spPr>
      </p:pic>
      <p:sp>
        <p:nvSpPr>
          <p:cNvPr id="15" name="Right Arrow 14"/>
          <p:cNvSpPr/>
          <p:nvPr/>
        </p:nvSpPr>
        <p:spPr>
          <a:xfrm>
            <a:off x="2348865" y="3765550"/>
            <a:ext cx="2529205" cy="154305"/>
          </a:xfrm>
          <a:prstGeom prst="rightArrow">
            <a:avLst/>
          </a:prstGeom>
          <a:solidFill>
            <a:srgbClr val="CAEAFF"/>
          </a:solidFill>
          <a:ln w="25400" cap="flat" cmpd="sng">
            <a:solidFill>
              <a:srgbClr val="02BED1"/>
            </a:solidFill>
            <a:prstDash val="solid"/>
            <a:miter lim="800000"/>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6" name="Right Arrow 15"/>
          <p:cNvSpPr/>
          <p:nvPr/>
        </p:nvSpPr>
        <p:spPr>
          <a:xfrm>
            <a:off x="6308725" y="3765550"/>
            <a:ext cx="1360170" cy="154305"/>
          </a:xfrm>
          <a:prstGeom prst="rightArrow">
            <a:avLst/>
          </a:prstGeom>
          <a:solidFill>
            <a:srgbClr val="CAEAFF"/>
          </a:solidFill>
          <a:ln w="25400" cap="flat" cmpd="sng">
            <a:solidFill>
              <a:srgbClr val="02BED1"/>
            </a:solidFill>
            <a:prstDash val="solid"/>
            <a:miter lim="800000"/>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cxnSp>
        <p:nvCxnSpPr>
          <p:cNvPr id="17" name="Straight Connector 16"/>
          <p:cNvCxnSpPr/>
          <p:nvPr/>
        </p:nvCxnSpPr>
        <p:spPr>
          <a:xfrm flipH="1">
            <a:off x="4441825" y="4234180"/>
            <a:ext cx="800735" cy="727075"/>
          </a:xfrm>
          <a:prstGeom prst="line">
            <a:avLst/>
          </a:prstGeom>
          <a:solidFill>
            <a:srgbClr val="CAEAFF"/>
          </a:solidFill>
          <a:ln w="41275" cap="flat" cmpd="sng">
            <a:solidFill>
              <a:srgbClr val="02BED1"/>
            </a:solidFill>
            <a:prstDash val="sysDash"/>
            <a:miter lim="800000"/>
          </a:ln>
        </p:spPr>
        <p:style>
          <a:lnRef idx="2">
            <a:schemeClr val="accent1">
              <a:lumMod val="75000"/>
            </a:schemeClr>
          </a:lnRef>
          <a:fillRef idx="1">
            <a:schemeClr val="accent1"/>
          </a:fillRef>
          <a:effectRef idx="0">
            <a:srgbClr val="FFFFFF"/>
          </a:effectRef>
          <a:fontRef idx="minor">
            <a:schemeClr val="lt1"/>
          </a:fontRef>
        </p:style>
      </p:cxnSp>
      <p:cxnSp>
        <p:nvCxnSpPr>
          <p:cNvPr id="18" name="Straight Connector 17"/>
          <p:cNvCxnSpPr/>
          <p:nvPr/>
        </p:nvCxnSpPr>
        <p:spPr>
          <a:xfrm>
            <a:off x="5801360" y="4251325"/>
            <a:ext cx="836930" cy="717550"/>
          </a:xfrm>
          <a:prstGeom prst="line">
            <a:avLst/>
          </a:prstGeom>
          <a:solidFill>
            <a:srgbClr val="CAEAFF"/>
          </a:solidFill>
          <a:ln w="41275" cap="flat" cmpd="sng">
            <a:solidFill>
              <a:srgbClr val="02BED1"/>
            </a:solidFill>
            <a:prstDash val="sysDash"/>
            <a:miter lim="800000"/>
          </a:ln>
        </p:spPr>
        <p:style>
          <a:lnRef idx="2">
            <a:schemeClr val="accent1">
              <a:lumMod val="75000"/>
            </a:schemeClr>
          </a:lnRef>
          <a:fillRef idx="1">
            <a:schemeClr val="accent1"/>
          </a:fillRef>
          <a:effectRef idx="0">
            <a:srgbClr val="FFFFFF"/>
          </a:effectRef>
          <a:fontRef idx="minor">
            <a:schemeClr val="lt1"/>
          </a:fontRef>
        </p:style>
      </p:cxnSp>
      <p:pic>
        <p:nvPicPr>
          <p:cNvPr id="20" name="334E55B0-647D-440b-865C-3EC943EB4CBC-5" descr="/Users/yaotong/Library/Containers/com.kingsoft.wpsoffice.mac/Data/tmp/wpsoffice.GSRqxNwpsoffice"/>
          <p:cNvPicPr>
            <a:picLocks noChangeAspect="1"/>
          </p:cNvPicPr>
          <p:nvPr/>
        </p:nvPicPr>
        <p:blipFill>
          <a:blip r:embed="rId6"/>
          <a:stretch>
            <a:fillRect/>
          </a:stretch>
        </p:blipFill>
        <p:spPr>
          <a:xfrm>
            <a:off x="4441508" y="2756535"/>
            <a:ext cx="2301240" cy="220980"/>
          </a:xfrm>
          <a:prstGeom prst="rect">
            <a:avLst/>
          </a:prstGeom>
        </p:spPr>
      </p:pic>
      <p:pic>
        <p:nvPicPr>
          <p:cNvPr id="21" name="334E55B0-647D-440b-865C-3EC943EB4CBC-6" descr="/Users/yaotong/Library/Containers/com.kingsoft.wpsoffice.mac/Data/tmp/wpsoffice.JVRxDFwpsoffice"/>
          <p:cNvPicPr>
            <a:picLocks noChangeAspect="1"/>
          </p:cNvPicPr>
          <p:nvPr/>
        </p:nvPicPr>
        <p:blipFill>
          <a:blip r:embed="rId7"/>
          <a:stretch>
            <a:fillRect/>
          </a:stretch>
        </p:blipFill>
        <p:spPr>
          <a:xfrm>
            <a:off x="7578091" y="2710815"/>
            <a:ext cx="1635125" cy="220980"/>
          </a:xfrm>
          <a:prstGeom prst="rect">
            <a:avLst/>
          </a:prstGeom>
        </p:spPr>
      </p:pic>
      <p:pic>
        <p:nvPicPr>
          <p:cNvPr id="22" name="334E55B0-647D-440b-865C-3EC943EB4CBC-11" descr="/Users/yaotong/Library/Containers/com.kingsoft.wpsoffice.mac/Data/tmp/wpsoffice.khJrbTwpsoffice"/>
          <p:cNvPicPr>
            <a:picLocks noChangeAspect="1"/>
          </p:cNvPicPr>
          <p:nvPr/>
        </p:nvPicPr>
        <p:blipFill>
          <a:blip r:embed="rId8"/>
          <a:stretch>
            <a:fillRect/>
          </a:stretch>
        </p:blipFill>
        <p:spPr>
          <a:xfrm>
            <a:off x="2238375" y="3456623"/>
            <a:ext cx="2639695" cy="220345"/>
          </a:xfrm>
          <a:prstGeom prst="rect">
            <a:avLst/>
          </a:prstGeom>
        </p:spPr>
      </p:pic>
      <p:pic>
        <p:nvPicPr>
          <p:cNvPr id="23" name="334E55B0-647D-440b-865C-3EC943EB4CBC-12" descr="/Users/yaotong/Library/Containers/com.kingsoft.wpsoffice.mac/Data/tmp/wpsoffice.XmuPnDwpsoffice"/>
          <p:cNvPicPr>
            <a:picLocks noChangeAspect="1"/>
          </p:cNvPicPr>
          <p:nvPr/>
        </p:nvPicPr>
        <p:blipFill>
          <a:blip r:embed="rId9"/>
          <a:stretch>
            <a:fillRect/>
          </a:stretch>
        </p:blipFill>
        <p:spPr>
          <a:xfrm>
            <a:off x="2468245" y="3940175"/>
            <a:ext cx="2179320" cy="685165"/>
          </a:xfrm>
          <a:prstGeom prst="rect">
            <a:avLst/>
          </a:prstGeom>
        </p:spPr>
      </p:pic>
      <p:sp>
        <p:nvSpPr>
          <p:cNvPr id="6" name="Title 5"/>
          <p:cNvSpPr>
            <a:spLocks noGrp="1"/>
          </p:cNvSpPr>
          <p:nvPr>
            <p:ph type="title"/>
          </p:nvPr>
        </p:nvSpPr>
        <p:spPr>
          <a:xfrm>
            <a:off x="647700" y="258445"/>
            <a:ext cx="10835005" cy="1325880"/>
          </a:xfrm>
        </p:spPr>
        <p:txBody>
          <a:bodyPr/>
          <a:p>
            <a:r>
              <a:rPr lang="en-US" sz="3200"/>
              <a:t>Dataset Usage Cardinality Inference (DUCI) problem</a:t>
            </a:r>
            <a:endParaRPr lang="en-US" sz="3200"/>
          </a:p>
        </p:txBody>
      </p:sp>
      <p:pic>
        <p:nvPicPr>
          <p:cNvPr id="8" name="334E55B0-647D-440b-865C-3EC943EB4CBC-1" descr="/Users/yaotong/Library/Containers/com.kingsoft.wpsoffice.mac/Data/tmp/wpsoffice.iWASNBwpsoffice"/>
          <p:cNvPicPr>
            <a:picLocks noChangeAspect="1"/>
          </p:cNvPicPr>
          <p:nvPr/>
        </p:nvPicPr>
        <p:blipFill>
          <a:blip r:embed="rId10"/>
          <a:stretch>
            <a:fillRect/>
          </a:stretch>
        </p:blipFill>
        <p:spPr>
          <a:xfrm>
            <a:off x="3925570" y="5934266"/>
            <a:ext cx="2188407" cy="211455"/>
          </a:xfrm>
          <a:prstGeom prst="rect">
            <a:avLst/>
          </a:prstGeom>
        </p:spPr>
      </p:pic>
      <p:sp>
        <p:nvSpPr>
          <p:cNvPr id="3" name="Slide Number Placeholder 2"/>
          <p:cNvSpPr>
            <a:spLocks noGrp="1"/>
          </p:cNvSpPr>
          <p:nvPr>
            <p:ph type="sldNum" sz="quarter" idx="12"/>
          </p:nvPr>
        </p:nvSpPr>
        <p:spPr/>
        <p:txBody>
          <a:bodyPr/>
          <a:p>
            <a:fld id="{49AE70B2-8BF9-45C0-BB95-33D1B9D3A854}" type="slidenum">
              <a:rPr lang="zh-CN" altLang="en-US" smtClean="0"/>
            </a:fld>
            <a:endParaRPr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p="http://schemas.openxmlformats.org/presentationml/2006/main">
  <p:tag name="commondata" val="eyJoZGlkIjoiZmRlMDY3MmY3YzkyMDI2NTBlZGE1NDU0YTdkZmM2YWMifQ=="/>
</p:tagLst>
</file>

<file path=ppt/theme/theme1.xml><?xml version="1.0" encoding="utf-8"?>
<a:theme xmlns:a="http://schemas.openxmlformats.org/drawingml/2006/main" name="WPS">
  <a:themeElements>
    <a:clrScheme name="WPS">
      <a:dk1>
        <a:sysClr val="windowText" lastClr="000000"/>
      </a:dk1>
      <a:lt1>
        <a:sysClr val="window" lastClr="FFFFFF"/>
      </a:lt1>
      <a:dk2>
        <a:srgbClr val="0F1423"/>
      </a:dk2>
      <a:lt2>
        <a:srgbClr val="FFFFFF"/>
      </a:lt2>
      <a:accent1>
        <a:srgbClr val="4874CB"/>
      </a:accent1>
      <a:accent2>
        <a:srgbClr val="EE822F"/>
      </a:accent2>
      <a:accent3>
        <a:srgbClr val="F2BA02"/>
      </a:accent3>
      <a:accent4>
        <a:srgbClr val="75BD42"/>
      </a:accent4>
      <a:accent5>
        <a:srgbClr val="30C0B4"/>
      </a:accent5>
      <a:accent6>
        <a:srgbClr val="E54C5E"/>
      </a:accent6>
      <a:hlink>
        <a:srgbClr val="0026E5"/>
      </a:hlink>
      <a:folHlink>
        <a:srgbClr val="7E1FAD"/>
      </a:folHlink>
    </a:clrScheme>
    <a:fontScheme name="WPS">
      <a:majorFont>
        <a:latin typeface="Calibri"/>
        <a:ea typeface="宋体"/>
        <a:cs typeface=""/>
      </a:majorFont>
      <a:minorFont>
        <a:latin typeface="Calibri"/>
        <a:ea typeface="宋体"/>
        <a:cs typeface=""/>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宋体"/>
        <a:ea typeface=""/>
        <a:cs typeface=""/>
        <a:font script="Jpan" typeface="游ゴシック Light"/>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宋体"/>
        <a:ea typeface=""/>
        <a:cs typeface=""/>
        <a:font script="Jpan" typeface="游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5632</Words>
  <Application>WPS Spreadsheets</Application>
  <PresentationFormat>宽屏</PresentationFormat>
  <Paragraphs>375</Paragraphs>
  <Slides>29</Slides>
  <Notes>1</Notes>
  <HiddenSlides>0</HiddenSlides>
  <MMClips>0</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29</vt:i4>
      </vt:variant>
    </vt:vector>
  </HeadingPairs>
  <TitlesOfParts>
    <vt:vector size="45" baseType="lpstr">
      <vt:lpstr>Arial</vt:lpstr>
      <vt:lpstr>宋体</vt:lpstr>
      <vt:lpstr>Wingdings</vt:lpstr>
      <vt:lpstr>-apple-system</vt:lpstr>
      <vt:lpstr>Thonburi</vt:lpstr>
      <vt:lpstr>Wingdings</vt:lpstr>
      <vt:lpstr>DejaVu Math TeX Gyre</vt:lpstr>
      <vt:lpstr>Calibri</vt:lpstr>
      <vt:lpstr>Helvetica Neue</vt:lpstr>
      <vt:lpstr>微软雅黑</vt:lpstr>
      <vt:lpstr>汉仪旗黑</vt:lpstr>
      <vt:lpstr>宋体</vt:lpstr>
      <vt:lpstr>Arial Unicode MS</vt:lpstr>
      <vt:lpstr>汉仪书宋二KW</vt:lpstr>
      <vt:lpstr>Apple Color Emoji</vt:lpstr>
      <vt:lpstr>WPS</vt:lpstr>
      <vt:lpstr>How Much of My Dataset Did You Use? Quantitative Data Usage Inference in Machine Learning</vt:lpstr>
      <vt:lpstr>People care about dataset usage because ...</vt:lpstr>
      <vt:lpstr>The problem of dataset usage inference</vt:lpstr>
      <vt:lpstr>The problem of dataset usage inference</vt:lpstr>
      <vt:lpstr>Copyright infringement or fair use</vt:lpstr>
      <vt:lpstr>Solving the binary problem is unreliable!</vt:lpstr>
      <vt:lpstr>Solving the binary problem is unreliable!</vt:lpstr>
      <vt:lpstr>Solving the binary problem is unreliable!</vt:lpstr>
      <vt:lpstr>Dataset Usage Cardinality Inference (DUCI) problem</vt:lpstr>
      <vt:lpstr>Dataset Usage Cardinality Inference (DUCI) problem</vt:lpstr>
      <vt:lpstr>Evaluation Metrics</vt:lpstr>
      <vt:lpstr>Evaluation Metrics</vt:lpstr>
      <vt:lpstr>How to infer the dataset usage proportion?</vt:lpstr>
      <vt:lpstr>How to infer the dataset usage proportion?</vt:lpstr>
      <vt:lpstr>How to infer the dataset usage proportion?</vt:lpstr>
      <vt:lpstr>What TPR and FPR should we select?</vt:lpstr>
      <vt:lpstr>What TPR and FPR should we select?</vt:lpstr>
      <vt:lpstr>How accurate is our estimator?</vt:lpstr>
      <vt:lpstr>Results for sampling without replacement</vt:lpstr>
      <vt:lpstr>Results for sampling without replacement</vt:lpstr>
      <vt:lpstr>Results for sampling without replacement</vt:lpstr>
      <vt:lpstr>Results for sampling without replacement</vt:lpstr>
      <vt:lpstr>Results for sampling without replacement</vt:lpstr>
      <vt:lpstr>Results for sampling without replacement</vt:lpstr>
      <vt:lpstr>Case study of quantifying book copyright infringement</vt:lpstr>
      <vt:lpstr>Case study of quantifying book copyright infringement</vt:lpstr>
      <vt:lpstr>And there’s more!</vt:lpstr>
      <vt:lpstr>References</vt:lpstr>
      <vt:lpstr>How accurate and efficient is our estimator?</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
  <cp:lastModifiedBy>TY</cp:lastModifiedBy>
  <cp:revision>272</cp:revision>
  <dcterms:created xsi:type="dcterms:W3CDTF">2025-10-25T08:50:37Z</dcterms:created>
  <dcterms:modified xsi:type="dcterms:W3CDTF">2025-10-25T08:50:37Z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1033-6.12.1.8902</vt:lpwstr>
  </property>
  <property fmtid="{D5CDD505-2E9C-101B-9397-08002B2CF9AE}" pid="3" name="ICV">
    <vt:lpwstr>F7C6F6BA22A2157AC693EF675FBF076E_43</vt:lpwstr>
  </property>
</Properties>
</file>